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Arial Bold" charset="1" panose="020B0802020202020204"/>
      <p:regular r:id="rId29"/>
    </p:embeddedFont>
    <p:embeddedFont>
      <p:font typeface="Be Vietnam" charset="1" panose="00000500000000000000"/>
      <p:regular r:id="rId30"/>
    </p:embeddedFont>
    <p:embeddedFont>
      <p:font typeface="Arial" charset="1" panose="020B0502020202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E_R4RPcrQ.mp4" Type="http://schemas.openxmlformats.org/officeDocument/2006/relationships/video"/><Relationship Id="rId4" Target="../media/VAE_R4RPcrQ.mp4" Type="http://schemas.microsoft.com/office/2007/relationships/media"/><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0.0000"/>
                </p14:media>
              </p:ext>
            </p:extLst>
          </p:nvPr>
        </p:nvPicPr>
        <p:blipFill>
          <a:blip r:embed="rId2"/>
          <a:srcRect l="3305" t="4479" r="0" b="1354"/>
          <a:stretch>
            <a:fillRect/>
          </a:stretch>
        </p:blipFill>
        <p:spPr>
          <a:xfrm flipH="false" flipV="false" rot="0">
            <a:off x="0" y="0"/>
            <a:ext cx="18532118" cy="10287000"/>
          </a:xfrm>
          <a:prstGeom prst="rect">
            <a:avLst/>
          </a:prstGeom>
        </p:spPr>
      </p:pic>
      <p:sp>
        <p:nvSpPr>
          <p:cNvPr name="Freeform 3" id="3"/>
          <p:cNvSpPr/>
          <p:nvPr/>
        </p:nvSpPr>
        <p:spPr>
          <a:xfrm flipH="false" flipV="false" rot="0">
            <a:off x="75330" y="341132"/>
            <a:ext cx="1906740" cy="1963013"/>
          </a:xfrm>
          <a:custGeom>
            <a:avLst/>
            <a:gdLst/>
            <a:ahLst/>
            <a:cxnLst/>
            <a:rect r="r" b="b" t="t" l="l"/>
            <a:pathLst>
              <a:path h="1963013" w="1906740">
                <a:moveTo>
                  <a:pt x="0" y="0"/>
                </a:moveTo>
                <a:lnTo>
                  <a:pt x="1906740" y="0"/>
                </a:lnTo>
                <a:lnTo>
                  <a:pt x="1906740" y="1963013"/>
                </a:lnTo>
                <a:lnTo>
                  <a:pt x="0" y="19630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989562" y="0"/>
            <a:ext cx="24924449" cy="10287000"/>
          </a:xfrm>
          <a:custGeom>
            <a:avLst/>
            <a:gdLst/>
            <a:ahLst/>
            <a:cxnLst/>
            <a:rect r="r" b="b" t="t" l="l"/>
            <a:pathLst>
              <a:path h="10287000" w="24924449">
                <a:moveTo>
                  <a:pt x="0" y="0"/>
                </a:moveTo>
                <a:lnTo>
                  <a:pt x="24924449" y="0"/>
                </a:lnTo>
                <a:lnTo>
                  <a:pt x="24924449" y="10287000"/>
                </a:lnTo>
                <a:lnTo>
                  <a:pt x="0" y="10287000"/>
                </a:lnTo>
                <a:lnTo>
                  <a:pt x="0" y="0"/>
                </a:lnTo>
                <a:close/>
              </a:path>
            </a:pathLst>
          </a:custGeom>
          <a:blipFill>
            <a:blip r:embed="rId7">
              <a:alphaModFix amt="65000"/>
              <a:extLst>
                <a:ext uri="{96DAC541-7B7A-43D3-8B79-37D633B846F1}">
                  <asvg:svgBlip xmlns:asvg="http://schemas.microsoft.com/office/drawing/2016/SVG/main" r:embed="rId8"/>
                </a:ext>
              </a:extLst>
            </a:blip>
            <a:stretch>
              <a:fillRect l="0" t="0" r="0" b="0"/>
            </a:stretch>
          </a:blipFill>
        </p:spPr>
      </p:sp>
      <p:sp>
        <p:nvSpPr>
          <p:cNvPr name="AutoShape 5" id="5"/>
          <p:cNvSpPr/>
          <p:nvPr/>
        </p:nvSpPr>
        <p:spPr>
          <a:xfrm flipV="true">
            <a:off x="328662" y="4534053"/>
            <a:ext cx="13159915" cy="19050"/>
          </a:xfrm>
          <a:prstGeom prst="line">
            <a:avLst/>
          </a:prstGeom>
          <a:ln cap="flat" w="38100">
            <a:solidFill>
              <a:srgbClr val="090147"/>
            </a:solidFill>
            <a:prstDash val="solid"/>
            <a:headEnd type="none" len="sm" w="sm"/>
            <a:tailEnd type="none" len="sm" w="sm"/>
          </a:ln>
        </p:spPr>
      </p:sp>
      <p:sp>
        <p:nvSpPr>
          <p:cNvPr name="Freeform 6" id="6"/>
          <p:cNvSpPr/>
          <p:nvPr/>
        </p:nvSpPr>
        <p:spPr>
          <a:xfrm flipH="false" flipV="false" rot="0">
            <a:off x="14889418" y="403913"/>
            <a:ext cx="3196310" cy="2687909"/>
          </a:xfrm>
          <a:custGeom>
            <a:avLst/>
            <a:gdLst/>
            <a:ahLst/>
            <a:cxnLst/>
            <a:rect r="r" b="b" t="t" l="l"/>
            <a:pathLst>
              <a:path h="2687909" w="3196310">
                <a:moveTo>
                  <a:pt x="0" y="0"/>
                </a:moveTo>
                <a:lnTo>
                  <a:pt x="3196311" y="0"/>
                </a:lnTo>
                <a:lnTo>
                  <a:pt x="3196311" y="2687909"/>
                </a:lnTo>
                <a:lnTo>
                  <a:pt x="0" y="2687909"/>
                </a:lnTo>
                <a:lnTo>
                  <a:pt x="0" y="0"/>
                </a:lnTo>
                <a:close/>
              </a:path>
            </a:pathLst>
          </a:custGeom>
          <a:blipFill>
            <a:blip r:embed="rId9"/>
            <a:stretch>
              <a:fillRect l="0" t="0" r="0" b="0"/>
            </a:stretch>
          </a:blipFill>
        </p:spPr>
      </p:sp>
      <p:sp>
        <p:nvSpPr>
          <p:cNvPr name="TextBox 7" id="7"/>
          <p:cNvSpPr txBox="true"/>
          <p:nvPr/>
        </p:nvSpPr>
        <p:spPr>
          <a:xfrm rot="0">
            <a:off x="328662" y="636652"/>
            <a:ext cx="19471089" cy="3020661"/>
          </a:xfrm>
          <a:prstGeom prst="rect">
            <a:avLst/>
          </a:prstGeom>
        </p:spPr>
        <p:txBody>
          <a:bodyPr anchor="t" rtlCol="false" tIns="0" lIns="0" bIns="0" rIns="0">
            <a:spAutoFit/>
          </a:bodyPr>
          <a:lstStyle/>
          <a:p>
            <a:pPr algn="l">
              <a:lnSpc>
                <a:spcPts val="11481"/>
              </a:lnSpc>
            </a:pPr>
            <a:r>
              <a:rPr lang="en-US" sz="8201" spc="-344" b="true">
                <a:solidFill>
                  <a:srgbClr val="090147"/>
                </a:solidFill>
                <a:latin typeface="Arial Bold"/>
                <a:ea typeface="Arial Bold"/>
                <a:cs typeface="Arial Bold"/>
                <a:sym typeface="Arial Bold"/>
              </a:rPr>
              <a:t>Contextualización de la</a:t>
            </a:r>
          </a:p>
          <a:p>
            <a:pPr algn="l">
              <a:lnSpc>
                <a:spcPts val="11481"/>
              </a:lnSpc>
            </a:pPr>
            <a:r>
              <a:rPr lang="en-US" sz="8201" spc="-344" b="true">
                <a:solidFill>
                  <a:srgbClr val="090147"/>
                </a:solidFill>
                <a:latin typeface="Arial Bold"/>
                <a:ea typeface="Arial Bold"/>
                <a:cs typeface="Arial Bold"/>
                <a:sym typeface="Arial Bold"/>
              </a:rPr>
              <a:t>Organización:</a:t>
            </a:r>
          </a:p>
        </p:txBody>
      </p:sp>
      <p:sp>
        <p:nvSpPr>
          <p:cNvPr name="TextBox 8" id="8"/>
          <p:cNvSpPr txBox="true"/>
          <p:nvPr/>
        </p:nvSpPr>
        <p:spPr>
          <a:xfrm rot="0">
            <a:off x="328662" y="3237692"/>
            <a:ext cx="12594083" cy="1151255"/>
          </a:xfrm>
          <a:prstGeom prst="rect">
            <a:avLst/>
          </a:prstGeom>
        </p:spPr>
        <p:txBody>
          <a:bodyPr anchor="t" rtlCol="false" tIns="0" lIns="0" bIns="0" rIns="0">
            <a:spAutoFit/>
          </a:bodyPr>
          <a:lstStyle/>
          <a:p>
            <a:pPr algn="l">
              <a:lnSpc>
                <a:spcPts val="9519"/>
              </a:lnSpc>
            </a:pPr>
            <a:r>
              <a:rPr lang="en-US" sz="6799" spc="-285">
                <a:solidFill>
                  <a:srgbClr val="090147"/>
                </a:solidFill>
                <a:latin typeface="Be Vietnam"/>
                <a:ea typeface="Be Vietnam"/>
                <a:cs typeface="Be Vietnam"/>
                <a:sym typeface="Be Vietnam"/>
              </a:rPr>
              <a:t>Arte Religioso Los Cobres</a:t>
            </a:r>
          </a:p>
        </p:txBody>
      </p:sp>
      <p:sp>
        <p:nvSpPr>
          <p:cNvPr name="TextBox 9" id="9"/>
          <p:cNvSpPr txBox="true"/>
          <p:nvPr/>
        </p:nvSpPr>
        <p:spPr>
          <a:xfrm rot="0">
            <a:off x="328662" y="5267478"/>
            <a:ext cx="12594083" cy="4803775"/>
          </a:xfrm>
          <a:prstGeom prst="rect">
            <a:avLst/>
          </a:prstGeom>
        </p:spPr>
        <p:txBody>
          <a:bodyPr anchor="t" rtlCol="false" tIns="0" lIns="0" bIns="0" rIns="0">
            <a:spAutoFit/>
          </a:bodyPr>
          <a:lstStyle/>
          <a:p>
            <a:pPr algn="l">
              <a:lnSpc>
                <a:spcPts val="5879"/>
              </a:lnSpc>
            </a:pPr>
            <a:r>
              <a:rPr lang="en-US" sz="4199" spc="-176" b="true">
                <a:solidFill>
                  <a:srgbClr val="F1EBE5"/>
                </a:solidFill>
                <a:latin typeface="Arial Bold"/>
                <a:ea typeface="Arial Bold"/>
                <a:cs typeface="Arial Bold"/>
                <a:sym typeface="Arial Bold"/>
              </a:rPr>
              <a:t>Intengrantes:</a:t>
            </a:r>
          </a:p>
          <a:p>
            <a:pPr algn="l" marL="820417" indent="-410209" lvl="1">
              <a:lnSpc>
                <a:spcPts val="5319"/>
              </a:lnSpc>
              <a:buFont typeface="Arial"/>
              <a:buChar char="•"/>
            </a:pPr>
            <a:r>
              <a:rPr lang="en-US" sz="3799" spc="-159">
                <a:solidFill>
                  <a:srgbClr val="F1EBE5"/>
                </a:solidFill>
                <a:latin typeface="Arial"/>
                <a:ea typeface="Arial"/>
                <a:cs typeface="Arial"/>
                <a:sym typeface="Arial"/>
              </a:rPr>
              <a:t>Martín Alejandro Ibaceta Henríquez, NRC: 8292</a:t>
            </a:r>
          </a:p>
          <a:p>
            <a:pPr algn="l" marL="820417" indent="-410209" lvl="1">
              <a:lnSpc>
                <a:spcPts val="5319"/>
              </a:lnSpc>
              <a:buFont typeface="Arial"/>
              <a:buChar char="•"/>
            </a:pPr>
            <a:r>
              <a:rPr lang="en-US" sz="3799" spc="-159">
                <a:solidFill>
                  <a:srgbClr val="F1EBE5"/>
                </a:solidFill>
                <a:latin typeface="Arial"/>
                <a:ea typeface="Arial"/>
                <a:cs typeface="Arial"/>
                <a:sym typeface="Arial"/>
              </a:rPr>
              <a:t>Alejandro Iván Marco Hannus, NRC: 8292</a:t>
            </a:r>
            <a:r>
              <a:rPr lang="en-US" sz="3799" spc="-159">
                <a:solidFill>
                  <a:srgbClr val="F1EBE5"/>
                </a:solidFill>
                <a:latin typeface="Arial"/>
                <a:ea typeface="Arial"/>
                <a:cs typeface="Arial"/>
                <a:sym typeface="Arial"/>
              </a:rPr>
              <a:t>​</a:t>
            </a:r>
          </a:p>
          <a:p>
            <a:pPr algn="l" marL="820417" indent="-410209" lvl="1">
              <a:lnSpc>
                <a:spcPts val="5319"/>
              </a:lnSpc>
              <a:buFont typeface="Arial"/>
              <a:buChar char="•"/>
            </a:pPr>
            <a:r>
              <a:rPr lang="en-US" sz="3799" spc="-159">
                <a:solidFill>
                  <a:srgbClr val="F1EBE5"/>
                </a:solidFill>
                <a:latin typeface="Arial"/>
                <a:ea typeface="Arial"/>
                <a:cs typeface="Arial"/>
                <a:sym typeface="Arial"/>
              </a:rPr>
              <a:t>Luis Alberto Núñez Acuña, NRC: 8294</a:t>
            </a:r>
          </a:p>
          <a:p>
            <a:pPr algn="l" marL="820417" indent="-410209" lvl="1">
              <a:lnSpc>
                <a:spcPts val="5319"/>
              </a:lnSpc>
              <a:buFont typeface="Arial"/>
              <a:buChar char="•"/>
            </a:pPr>
            <a:r>
              <a:rPr lang="en-US" sz="3799" spc="-159">
                <a:solidFill>
                  <a:srgbClr val="F1EBE5"/>
                </a:solidFill>
                <a:latin typeface="Arial"/>
                <a:ea typeface="Arial"/>
                <a:cs typeface="Arial"/>
                <a:sym typeface="Arial"/>
              </a:rPr>
              <a:t>Luis Nicolás Núñez Castro, NRC: 8294</a:t>
            </a:r>
          </a:p>
          <a:p>
            <a:pPr algn="l" marL="820417" indent="-410209" lvl="1">
              <a:lnSpc>
                <a:spcPts val="5319"/>
              </a:lnSpc>
              <a:buFont typeface="Arial"/>
              <a:buChar char="•"/>
            </a:pPr>
            <a:r>
              <a:rPr lang="en-US" sz="3799" spc="-159">
                <a:solidFill>
                  <a:srgbClr val="F1EBE5"/>
                </a:solidFill>
                <a:latin typeface="Arial"/>
                <a:ea typeface="Arial"/>
                <a:cs typeface="Arial"/>
                <a:sym typeface="Arial"/>
              </a:rPr>
              <a:t>Felipe Ignacio Rodríguez Proboste, NRC: 8294</a:t>
            </a:r>
          </a:p>
          <a:p>
            <a:pPr algn="l" marL="820417" indent="-410209" lvl="1">
              <a:lnSpc>
                <a:spcPts val="5319"/>
              </a:lnSpc>
              <a:buFont typeface="Arial"/>
              <a:buChar char="•"/>
            </a:pPr>
            <a:r>
              <a:rPr lang="en-US" sz="3799" spc="-159">
                <a:solidFill>
                  <a:srgbClr val="F1EBE5"/>
                </a:solidFill>
                <a:latin typeface="Arial"/>
                <a:ea typeface="Arial"/>
                <a:cs typeface="Arial"/>
                <a:sym typeface="Arial"/>
              </a:rPr>
              <a:t>Ignacio Alejandro Zañartu Höppner, NRC: 8293</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07366"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25299" y="1762637"/>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97574"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97574"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116711"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444436" y="3410974"/>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04706" y="2624894"/>
            <a:ext cx="15278587" cy="6722578"/>
          </a:xfrm>
          <a:custGeom>
            <a:avLst/>
            <a:gdLst/>
            <a:ahLst/>
            <a:cxnLst/>
            <a:rect r="r" b="b" t="t" l="l"/>
            <a:pathLst>
              <a:path h="6722578" w="15278587">
                <a:moveTo>
                  <a:pt x="0" y="0"/>
                </a:moveTo>
                <a:lnTo>
                  <a:pt x="15278588" y="0"/>
                </a:lnTo>
                <a:lnTo>
                  <a:pt x="15278588" y="6722578"/>
                </a:lnTo>
                <a:lnTo>
                  <a:pt x="0" y="6722578"/>
                </a:lnTo>
                <a:lnTo>
                  <a:pt x="0" y="0"/>
                </a:lnTo>
                <a:close/>
              </a:path>
            </a:pathLst>
          </a:custGeom>
          <a:blipFill>
            <a:blip r:embed="rId4"/>
            <a:stretch>
              <a:fillRect l="0" t="0" r="0" b="0"/>
            </a:stretch>
          </a:blipFill>
        </p:spPr>
      </p:sp>
      <p:sp>
        <p:nvSpPr>
          <p:cNvPr name="TextBox 11" id="11"/>
          <p:cNvSpPr txBox="true"/>
          <p:nvPr/>
        </p:nvSpPr>
        <p:spPr>
          <a:xfrm rot="0">
            <a:off x="697210" y="333375"/>
            <a:ext cx="16893580" cy="1152525"/>
          </a:xfrm>
          <a:prstGeom prst="rect">
            <a:avLst/>
          </a:prstGeom>
        </p:spPr>
        <p:txBody>
          <a:bodyPr anchor="t" rtlCol="false" tIns="0" lIns="0" bIns="0" rIns="0">
            <a:spAutoFit/>
          </a:bodyPr>
          <a:lstStyle/>
          <a:p>
            <a:pPr algn="ctr">
              <a:lnSpc>
                <a:spcPts val="8400"/>
              </a:lnSpc>
            </a:pPr>
            <a:r>
              <a:rPr lang="en-US" b="true" sz="6000" spc="-252">
                <a:solidFill>
                  <a:srgbClr val="090147"/>
                </a:solidFill>
                <a:latin typeface="Arial Bold"/>
                <a:ea typeface="Arial Bold"/>
                <a:cs typeface="Arial Bold"/>
                <a:sym typeface="Arial Bold"/>
              </a:rPr>
              <a:t>Levantamiento de Procesos - Control de Inventario</a:t>
            </a:r>
          </a:p>
        </p:txBody>
      </p:sp>
    </p:spTree>
  </p:cSld>
  <p:clrMapOvr>
    <a:masterClrMapping/>
  </p:clrMapOvr>
  <p:transition spd="med">
    <p:cover di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07366"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25299" y="1762637"/>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97574"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97574"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116711"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444436" y="3410974"/>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48853" y="2612746"/>
            <a:ext cx="15390294" cy="6645554"/>
          </a:xfrm>
          <a:custGeom>
            <a:avLst/>
            <a:gdLst/>
            <a:ahLst/>
            <a:cxnLst/>
            <a:rect r="r" b="b" t="t" l="l"/>
            <a:pathLst>
              <a:path h="6645554" w="15390294">
                <a:moveTo>
                  <a:pt x="0" y="0"/>
                </a:moveTo>
                <a:lnTo>
                  <a:pt x="15390294" y="0"/>
                </a:lnTo>
                <a:lnTo>
                  <a:pt x="15390294" y="6645554"/>
                </a:lnTo>
                <a:lnTo>
                  <a:pt x="0" y="6645554"/>
                </a:lnTo>
                <a:lnTo>
                  <a:pt x="0" y="0"/>
                </a:lnTo>
                <a:close/>
              </a:path>
            </a:pathLst>
          </a:custGeom>
          <a:blipFill>
            <a:blip r:embed="rId4"/>
            <a:stretch>
              <a:fillRect l="0" t="0" r="0" b="0"/>
            </a:stretch>
          </a:blipFill>
        </p:spPr>
      </p:sp>
      <p:sp>
        <p:nvSpPr>
          <p:cNvPr name="TextBox 11" id="11"/>
          <p:cNvSpPr txBox="true"/>
          <p:nvPr/>
        </p:nvSpPr>
        <p:spPr>
          <a:xfrm rot="0">
            <a:off x="4995118" y="248285"/>
            <a:ext cx="8297763"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Diagrama de Ishikawa</a:t>
            </a:r>
          </a:p>
        </p:txBody>
      </p:sp>
    </p:spTree>
  </p:cSld>
  <p:clrMapOvr>
    <a:masterClrMapping/>
  </p:clrMapOvr>
  <p:transition spd="med">
    <p:cover dir="d"/>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2272553">
            <a:off x="-2031911" y="8772837"/>
            <a:ext cx="7315200" cy="970927"/>
          </a:xfrm>
          <a:custGeom>
            <a:avLst/>
            <a:gdLst/>
            <a:ahLst/>
            <a:cxnLst/>
            <a:rect r="r" b="b" t="t" l="l"/>
            <a:pathLst>
              <a:path h="970927" w="7315200">
                <a:moveTo>
                  <a:pt x="0" y="0"/>
                </a:moveTo>
                <a:lnTo>
                  <a:pt x="7315200" y="0"/>
                </a:lnTo>
                <a:lnTo>
                  <a:pt x="7315200" y="970926"/>
                </a:lnTo>
                <a:lnTo>
                  <a:pt x="0" y="97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272553">
            <a:off x="13601700" y="1045447"/>
            <a:ext cx="7315200" cy="970927"/>
          </a:xfrm>
          <a:custGeom>
            <a:avLst/>
            <a:gdLst/>
            <a:ahLst/>
            <a:cxnLst/>
            <a:rect r="r" b="b" t="t" l="l"/>
            <a:pathLst>
              <a:path h="970927" w="7315200">
                <a:moveTo>
                  <a:pt x="0" y="0"/>
                </a:moveTo>
                <a:lnTo>
                  <a:pt x="7315200" y="0"/>
                </a:lnTo>
                <a:lnTo>
                  <a:pt x="7315200" y="970927"/>
                </a:lnTo>
                <a:lnTo>
                  <a:pt x="0" y="970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52512" y="553382"/>
            <a:ext cx="13982976" cy="9180236"/>
          </a:xfrm>
          <a:custGeom>
            <a:avLst/>
            <a:gdLst/>
            <a:ahLst/>
            <a:cxnLst/>
            <a:rect r="r" b="b" t="t" l="l"/>
            <a:pathLst>
              <a:path h="9180236" w="13982976">
                <a:moveTo>
                  <a:pt x="0" y="0"/>
                </a:moveTo>
                <a:lnTo>
                  <a:pt x="13982976" y="0"/>
                </a:lnTo>
                <a:lnTo>
                  <a:pt x="13982976" y="9180236"/>
                </a:lnTo>
                <a:lnTo>
                  <a:pt x="0" y="9180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362129" y="248285"/>
            <a:ext cx="7563743"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Requisito Funcional</a:t>
            </a:r>
          </a:p>
        </p:txBody>
      </p:sp>
      <p:sp>
        <p:nvSpPr>
          <p:cNvPr name="TextBox 6" id="6"/>
          <p:cNvSpPr txBox="true"/>
          <p:nvPr/>
        </p:nvSpPr>
        <p:spPr>
          <a:xfrm rot="0">
            <a:off x="3780793" y="2876101"/>
            <a:ext cx="10726414" cy="4247515"/>
          </a:xfrm>
          <a:prstGeom prst="rect">
            <a:avLst/>
          </a:prstGeom>
        </p:spPr>
        <p:txBody>
          <a:bodyPr anchor="t" rtlCol="false" tIns="0" lIns="0" bIns="0" rIns="0">
            <a:spAutoFit/>
          </a:bodyPr>
          <a:lstStyle/>
          <a:p>
            <a:pPr algn="l">
              <a:lnSpc>
                <a:spcPts val="4759"/>
              </a:lnSpc>
            </a:pPr>
            <a:r>
              <a:rPr lang="en-US" sz="3399" spc="-142" b="true">
                <a:solidFill>
                  <a:srgbClr val="090147"/>
                </a:solidFill>
                <a:latin typeface="Arial Bold"/>
                <a:ea typeface="Arial Bold"/>
                <a:cs typeface="Arial Bold"/>
                <a:sym typeface="Arial Bold"/>
              </a:rPr>
              <a:t>Código 4.1.3 - Página Principal:</a:t>
            </a:r>
          </a:p>
          <a:p>
            <a:pPr algn="just">
              <a:lnSpc>
                <a:spcPts val="4759"/>
              </a:lnSpc>
              <a:spcBef>
                <a:spcPct val="0"/>
              </a:spcBef>
            </a:pPr>
            <a:r>
              <a:rPr lang="en-US" sz="3399" spc="-142">
                <a:solidFill>
                  <a:srgbClr val="090147"/>
                </a:solidFill>
                <a:latin typeface="Arial"/>
                <a:ea typeface="Arial"/>
                <a:cs typeface="Arial"/>
                <a:sym typeface="Arial"/>
              </a:rPr>
              <a:t>“</a:t>
            </a:r>
            <a:r>
              <a:rPr lang="en-US" sz="3399" spc="-142">
                <a:solidFill>
                  <a:srgbClr val="090147"/>
                </a:solidFill>
                <a:latin typeface="Arial"/>
                <a:ea typeface="Arial"/>
                <a:cs typeface="Arial"/>
                <a:sym typeface="Arial"/>
              </a:rPr>
              <a:t>El sistema debe, a medida que el cliente escribe el nombre de un producto en el contenedor de navegación, expandir el contorno de búsqueda hacia abajo y revelar los nombres y precios de artículos con textos coincidentes a partir de los 3 caracteres de largo u otros resultados similares, relacionados con el producto ingresado respecto a su categoría y precio.”</a:t>
            </a:r>
          </a:p>
        </p:txBody>
      </p:sp>
    </p:spTree>
  </p:cSld>
  <p:clrMapOvr>
    <a:masterClrMapping/>
  </p:clrMapOvr>
  <p:transition spd="med">
    <p:cover dir="d"/>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2272553">
            <a:off x="-2031911" y="8772837"/>
            <a:ext cx="7315200" cy="970927"/>
          </a:xfrm>
          <a:custGeom>
            <a:avLst/>
            <a:gdLst/>
            <a:ahLst/>
            <a:cxnLst/>
            <a:rect r="r" b="b" t="t" l="l"/>
            <a:pathLst>
              <a:path h="970927" w="7315200">
                <a:moveTo>
                  <a:pt x="0" y="0"/>
                </a:moveTo>
                <a:lnTo>
                  <a:pt x="7315200" y="0"/>
                </a:lnTo>
                <a:lnTo>
                  <a:pt x="7315200" y="970926"/>
                </a:lnTo>
                <a:lnTo>
                  <a:pt x="0" y="97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272553">
            <a:off x="13601700" y="1045447"/>
            <a:ext cx="7315200" cy="970927"/>
          </a:xfrm>
          <a:custGeom>
            <a:avLst/>
            <a:gdLst/>
            <a:ahLst/>
            <a:cxnLst/>
            <a:rect r="r" b="b" t="t" l="l"/>
            <a:pathLst>
              <a:path h="970927" w="7315200">
                <a:moveTo>
                  <a:pt x="0" y="0"/>
                </a:moveTo>
                <a:lnTo>
                  <a:pt x="7315200" y="0"/>
                </a:lnTo>
                <a:lnTo>
                  <a:pt x="7315200" y="970927"/>
                </a:lnTo>
                <a:lnTo>
                  <a:pt x="0" y="970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52512" y="553382"/>
            <a:ext cx="13982976" cy="9180236"/>
          </a:xfrm>
          <a:custGeom>
            <a:avLst/>
            <a:gdLst/>
            <a:ahLst/>
            <a:cxnLst/>
            <a:rect r="r" b="b" t="t" l="l"/>
            <a:pathLst>
              <a:path h="9180236" w="13982976">
                <a:moveTo>
                  <a:pt x="0" y="0"/>
                </a:moveTo>
                <a:lnTo>
                  <a:pt x="13982976" y="0"/>
                </a:lnTo>
                <a:lnTo>
                  <a:pt x="13982976" y="9180236"/>
                </a:lnTo>
                <a:lnTo>
                  <a:pt x="0" y="9180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362129" y="248285"/>
            <a:ext cx="7563743"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Requisito Funcional</a:t>
            </a:r>
          </a:p>
        </p:txBody>
      </p:sp>
      <p:sp>
        <p:nvSpPr>
          <p:cNvPr name="TextBox 6" id="6"/>
          <p:cNvSpPr txBox="true"/>
          <p:nvPr/>
        </p:nvSpPr>
        <p:spPr>
          <a:xfrm rot="0">
            <a:off x="3780793" y="3553142"/>
            <a:ext cx="10726414" cy="3047365"/>
          </a:xfrm>
          <a:prstGeom prst="rect">
            <a:avLst/>
          </a:prstGeom>
        </p:spPr>
        <p:txBody>
          <a:bodyPr anchor="t" rtlCol="false" tIns="0" lIns="0" bIns="0" rIns="0">
            <a:spAutoFit/>
          </a:bodyPr>
          <a:lstStyle/>
          <a:p>
            <a:pPr algn="l">
              <a:lnSpc>
                <a:spcPts val="4759"/>
              </a:lnSpc>
            </a:pPr>
            <a:r>
              <a:rPr lang="en-US" sz="3399" spc="-142" b="true">
                <a:solidFill>
                  <a:srgbClr val="090147"/>
                </a:solidFill>
                <a:latin typeface="Arial Bold"/>
                <a:ea typeface="Arial Bold"/>
                <a:cs typeface="Arial Bold"/>
                <a:sym typeface="Arial Bold"/>
              </a:rPr>
              <a:t>Código 4.1.5 - Página Principal:</a:t>
            </a:r>
          </a:p>
          <a:p>
            <a:pPr algn="just">
              <a:lnSpc>
                <a:spcPts val="4759"/>
              </a:lnSpc>
              <a:spcBef>
                <a:spcPct val="0"/>
              </a:spcBef>
            </a:pPr>
            <a:r>
              <a:rPr lang="en-US" sz="3399" spc="-142">
                <a:solidFill>
                  <a:srgbClr val="090147"/>
                </a:solidFill>
                <a:latin typeface="Arial"/>
                <a:ea typeface="Arial"/>
                <a:cs typeface="Arial"/>
                <a:sym typeface="Arial"/>
              </a:rPr>
              <a:t>“El sistema debe exhibir en todo momento, la opción de iniciar sesión o crear una cuenta de usuario en una ventana emergente, alineada en la esquina superior derecha de la página web.”</a:t>
            </a:r>
          </a:p>
        </p:txBody>
      </p:sp>
    </p:spTree>
  </p:cSld>
  <p:clrMapOvr>
    <a:masterClrMapping/>
  </p:clrMapOvr>
  <p:transition spd="med">
    <p:cover dir="d"/>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2272553">
            <a:off x="-2031911" y="8772837"/>
            <a:ext cx="7315200" cy="970927"/>
          </a:xfrm>
          <a:custGeom>
            <a:avLst/>
            <a:gdLst/>
            <a:ahLst/>
            <a:cxnLst/>
            <a:rect r="r" b="b" t="t" l="l"/>
            <a:pathLst>
              <a:path h="970927" w="7315200">
                <a:moveTo>
                  <a:pt x="0" y="0"/>
                </a:moveTo>
                <a:lnTo>
                  <a:pt x="7315200" y="0"/>
                </a:lnTo>
                <a:lnTo>
                  <a:pt x="7315200" y="970926"/>
                </a:lnTo>
                <a:lnTo>
                  <a:pt x="0" y="97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272553">
            <a:off x="13601700" y="1045447"/>
            <a:ext cx="7315200" cy="970927"/>
          </a:xfrm>
          <a:custGeom>
            <a:avLst/>
            <a:gdLst/>
            <a:ahLst/>
            <a:cxnLst/>
            <a:rect r="r" b="b" t="t" l="l"/>
            <a:pathLst>
              <a:path h="970927" w="7315200">
                <a:moveTo>
                  <a:pt x="0" y="0"/>
                </a:moveTo>
                <a:lnTo>
                  <a:pt x="7315200" y="0"/>
                </a:lnTo>
                <a:lnTo>
                  <a:pt x="7315200" y="970927"/>
                </a:lnTo>
                <a:lnTo>
                  <a:pt x="0" y="970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52512" y="553382"/>
            <a:ext cx="13982976" cy="9180236"/>
          </a:xfrm>
          <a:custGeom>
            <a:avLst/>
            <a:gdLst/>
            <a:ahLst/>
            <a:cxnLst/>
            <a:rect r="r" b="b" t="t" l="l"/>
            <a:pathLst>
              <a:path h="9180236" w="13982976">
                <a:moveTo>
                  <a:pt x="0" y="0"/>
                </a:moveTo>
                <a:lnTo>
                  <a:pt x="13982976" y="0"/>
                </a:lnTo>
                <a:lnTo>
                  <a:pt x="13982976" y="9180236"/>
                </a:lnTo>
                <a:lnTo>
                  <a:pt x="0" y="9180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362129" y="248285"/>
            <a:ext cx="7563743"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Requisito Funcional</a:t>
            </a:r>
          </a:p>
        </p:txBody>
      </p:sp>
      <p:sp>
        <p:nvSpPr>
          <p:cNvPr name="TextBox 6" id="6"/>
          <p:cNvSpPr txBox="true"/>
          <p:nvPr/>
        </p:nvSpPr>
        <p:spPr>
          <a:xfrm rot="0">
            <a:off x="3780793" y="2953067"/>
            <a:ext cx="10726414" cy="4247515"/>
          </a:xfrm>
          <a:prstGeom prst="rect">
            <a:avLst/>
          </a:prstGeom>
        </p:spPr>
        <p:txBody>
          <a:bodyPr anchor="t" rtlCol="false" tIns="0" lIns="0" bIns="0" rIns="0">
            <a:spAutoFit/>
          </a:bodyPr>
          <a:lstStyle/>
          <a:p>
            <a:pPr algn="l">
              <a:lnSpc>
                <a:spcPts val="4759"/>
              </a:lnSpc>
            </a:pPr>
            <a:r>
              <a:rPr lang="en-US" sz="3399" spc="-142" b="true">
                <a:solidFill>
                  <a:srgbClr val="090147"/>
                </a:solidFill>
                <a:latin typeface="Arial Bold"/>
                <a:ea typeface="Arial Bold"/>
                <a:cs typeface="Arial Bold"/>
                <a:sym typeface="Arial Bold"/>
              </a:rPr>
              <a:t>Código 4.1.7 - Página Principal:</a:t>
            </a:r>
          </a:p>
          <a:p>
            <a:pPr algn="just">
              <a:lnSpc>
                <a:spcPts val="4759"/>
              </a:lnSpc>
              <a:spcBef>
                <a:spcPct val="0"/>
              </a:spcBef>
            </a:pPr>
            <a:r>
              <a:rPr lang="en-US" sz="3399" spc="-142">
                <a:solidFill>
                  <a:srgbClr val="090147"/>
                </a:solidFill>
                <a:latin typeface="Arial"/>
                <a:ea typeface="Arial"/>
                <a:cs typeface="Arial"/>
                <a:sym typeface="Arial"/>
              </a:rPr>
              <a:t>“El sistema debe exhibir en una ventana emergente, mediante la opción de iniciar sesión, una solicitud de ingreso del correo electrónico, contraseña y la opción de recuperarla en caso de solicitar una nueva, que debe cumplir con las condiciones definidas en los parámetros de nueva contraseña.”</a:t>
            </a:r>
          </a:p>
        </p:txBody>
      </p:sp>
    </p:spTree>
  </p:cSld>
  <p:clrMapOvr>
    <a:masterClrMapping/>
  </p:clrMapOvr>
  <p:transition spd="med">
    <p:cover dir="d"/>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2272553">
            <a:off x="-2031911" y="8772837"/>
            <a:ext cx="7315200" cy="970927"/>
          </a:xfrm>
          <a:custGeom>
            <a:avLst/>
            <a:gdLst/>
            <a:ahLst/>
            <a:cxnLst/>
            <a:rect r="r" b="b" t="t" l="l"/>
            <a:pathLst>
              <a:path h="970927" w="7315200">
                <a:moveTo>
                  <a:pt x="0" y="0"/>
                </a:moveTo>
                <a:lnTo>
                  <a:pt x="7315200" y="0"/>
                </a:lnTo>
                <a:lnTo>
                  <a:pt x="7315200" y="970926"/>
                </a:lnTo>
                <a:lnTo>
                  <a:pt x="0" y="97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272553">
            <a:off x="13601700" y="1045447"/>
            <a:ext cx="7315200" cy="970927"/>
          </a:xfrm>
          <a:custGeom>
            <a:avLst/>
            <a:gdLst/>
            <a:ahLst/>
            <a:cxnLst/>
            <a:rect r="r" b="b" t="t" l="l"/>
            <a:pathLst>
              <a:path h="970927" w="7315200">
                <a:moveTo>
                  <a:pt x="0" y="0"/>
                </a:moveTo>
                <a:lnTo>
                  <a:pt x="7315200" y="0"/>
                </a:lnTo>
                <a:lnTo>
                  <a:pt x="7315200" y="970927"/>
                </a:lnTo>
                <a:lnTo>
                  <a:pt x="0" y="970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52512" y="553382"/>
            <a:ext cx="13982976" cy="9180236"/>
          </a:xfrm>
          <a:custGeom>
            <a:avLst/>
            <a:gdLst/>
            <a:ahLst/>
            <a:cxnLst/>
            <a:rect r="r" b="b" t="t" l="l"/>
            <a:pathLst>
              <a:path h="9180236" w="13982976">
                <a:moveTo>
                  <a:pt x="0" y="0"/>
                </a:moveTo>
                <a:lnTo>
                  <a:pt x="13982976" y="0"/>
                </a:lnTo>
                <a:lnTo>
                  <a:pt x="13982976" y="9180236"/>
                </a:lnTo>
                <a:lnTo>
                  <a:pt x="0" y="9180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362129" y="248285"/>
            <a:ext cx="7563743"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Requisito Funcional</a:t>
            </a:r>
          </a:p>
        </p:txBody>
      </p:sp>
      <p:sp>
        <p:nvSpPr>
          <p:cNvPr name="TextBox 6" id="6"/>
          <p:cNvSpPr txBox="true"/>
          <p:nvPr/>
        </p:nvSpPr>
        <p:spPr>
          <a:xfrm rot="0">
            <a:off x="3780793" y="2953067"/>
            <a:ext cx="10726414" cy="4247515"/>
          </a:xfrm>
          <a:prstGeom prst="rect">
            <a:avLst/>
          </a:prstGeom>
        </p:spPr>
        <p:txBody>
          <a:bodyPr anchor="t" rtlCol="false" tIns="0" lIns="0" bIns="0" rIns="0">
            <a:spAutoFit/>
          </a:bodyPr>
          <a:lstStyle/>
          <a:p>
            <a:pPr algn="l">
              <a:lnSpc>
                <a:spcPts val="4759"/>
              </a:lnSpc>
            </a:pPr>
            <a:r>
              <a:rPr lang="en-US" sz="3399" spc="-142" b="true">
                <a:solidFill>
                  <a:srgbClr val="090147"/>
                </a:solidFill>
                <a:latin typeface="Arial Bold"/>
                <a:ea typeface="Arial Bold"/>
                <a:cs typeface="Arial Bold"/>
                <a:sym typeface="Arial Bold"/>
              </a:rPr>
              <a:t>Código 4.1.8 - Página Principal:</a:t>
            </a:r>
          </a:p>
          <a:p>
            <a:pPr algn="just">
              <a:lnSpc>
                <a:spcPts val="4759"/>
              </a:lnSpc>
              <a:spcBef>
                <a:spcPct val="0"/>
              </a:spcBef>
            </a:pPr>
            <a:r>
              <a:rPr lang="en-US" sz="3399" spc="-142">
                <a:solidFill>
                  <a:srgbClr val="090147"/>
                </a:solidFill>
                <a:latin typeface="Arial"/>
                <a:ea typeface="Arial"/>
                <a:cs typeface="Arial"/>
                <a:sym typeface="Arial"/>
              </a:rPr>
              <a:t>“El sistema debe permitir al cliente la opción de ingresar una clave nueva mediante el correo electrónico proporcionado, en caso de solicitar una nueva contraseña. El acceso a esta opción se habilita a través de la página web, y el enlace generado será válido únicamente durante las 24 horas posteriores a su emisión.”</a:t>
            </a:r>
          </a:p>
        </p:txBody>
      </p:sp>
    </p:spTree>
  </p:cSld>
  <p:clrMapOvr>
    <a:masterClrMapping/>
  </p:clrMapOvr>
  <p:transition spd="med">
    <p:cover dir="d"/>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2272553">
            <a:off x="-2031911" y="8772837"/>
            <a:ext cx="7315200" cy="970927"/>
          </a:xfrm>
          <a:custGeom>
            <a:avLst/>
            <a:gdLst/>
            <a:ahLst/>
            <a:cxnLst/>
            <a:rect r="r" b="b" t="t" l="l"/>
            <a:pathLst>
              <a:path h="970927" w="7315200">
                <a:moveTo>
                  <a:pt x="0" y="0"/>
                </a:moveTo>
                <a:lnTo>
                  <a:pt x="7315200" y="0"/>
                </a:lnTo>
                <a:lnTo>
                  <a:pt x="7315200" y="970926"/>
                </a:lnTo>
                <a:lnTo>
                  <a:pt x="0" y="970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272553">
            <a:off x="13601700" y="1045447"/>
            <a:ext cx="7315200" cy="970927"/>
          </a:xfrm>
          <a:custGeom>
            <a:avLst/>
            <a:gdLst/>
            <a:ahLst/>
            <a:cxnLst/>
            <a:rect r="r" b="b" t="t" l="l"/>
            <a:pathLst>
              <a:path h="970927" w="7315200">
                <a:moveTo>
                  <a:pt x="0" y="0"/>
                </a:moveTo>
                <a:lnTo>
                  <a:pt x="7315200" y="0"/>
                </a:lnTo>
                <a:lnTo>
                  <a:pt x="7315200" y="970927"/>
                </a:lnTo>
                <a:lnTo>
                  <a:pt x="0" y="970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52512" y="553382"/>
            <a:ext cx="13982976" cy="9180236"/>
          </a:xfrm>
          <a:custGeom>
            <a:avLst/>
            <a:gdLst/>
            <a:ahLst/>
            <a:cxnLst/>
            <a:rect r="r" b="b" t="t" l="l"/>
            <a:pathLst>
              <a:path h="9180236" w="13982976">
                <a:moveTo>
                  <a:pt x="0" y="0"/>
                </a:moveTo>
                <a:lnTo>
                  <a:pt x="13982976" y="0"/>
                </a:lnTo>
                <a:lnTo>
                  <a:pt x="13982976" y="9180236"/>
                </a:lnTo>
                <a:lnTo>
                  <a:pt x="0" y="9180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362129" y="248285"/>
            <a:ext cx="7563743"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Requisito Funcional</a:t>
            </a:r>
          </a:p>
        </p:txBody>
      </p:sp>
      <p:sp>
        <p:nvSpPr>
          <p:cNvPr name="TextBox 6" id="6"/>
          <p:cNvSpPr txBox="true"/>
          <p:nvPr/>
        </p:nvSpPr>
        <p:spPr>
          <a:xfrm rot="0">
            <a:off x="4552981" y="2431103"/>
            <a:ext cx="9182039" cy="5184140"/>
          </a:xfrm>
          <a:prstGeom prst="rect">
            <a:avLst/>
          </a:prstGeom>
        </p:spPr>
        <p:txBody>
          <a:bodyPr anchor="t" rtlCol="false" tIns="0" lIns="0" bIns="0" rIns="0">
            <a:spAutoFit/>
          </a:bodyPr>
          <a:lstStyle/>
          <a:p>
            <a:pPr algn="l">
              <a:lnSpc>
                <a:spcPts val="4060"/>
              </a:lnSpc>
            </a:pPr>
            <a:r>
              <a:rPr lang="en-US" sz="2900" spc="-121" b="true">
                <a:solidFill>
                  <a:srgbClr val="090147"/>
                </a:solidFill>
                <a:latin typeface="Arial Bold"/>
                <a:ea typeface="Arial Bold"/>
                <a:cs typeface="Arial Bold"/>
                <a:sym typeface="Arial Bold"/>
              </a:rPr>
              <a:t>Código 4.1.9 - Página Principal:</a:t>
            </a:r>
          </a:p>
          <a:p>
            <a:pPr algn="just">
              <a:lnSpc>
                <a:spcPts val="4060"/>
              </a:lnSpc>
              <a:spcBef>
                <a:spcPct val="0"/>
              </a:spcBef>
            </a:pPr>
            <a:r>
              <a:rPr lang="en-US" sz="2900" spc="-121">
                <a:solidFill>
                  <a:srgbClr val="090147"/>
                </a:solidFill>
                <a:latin typeface="Arial"/>
                <a:ea typeface="Arial"/>
                <a:cs typeface="Arial"/>
                <a:sym typeface="Arial"/>
              </a:rPr>
              <a:t>“El sistema exhibe de manera continua un menú de navegación que proporciona acceso directo a las secciones específicas de la página web. El menú se encuentra ubicado inmediatamente debajo de la cabecera y está compuesto por una fila que ocupa el ancho completo de la página. El contenido de la fila se divide en cuatro columnas de dimensiones iguales, etiquetadas en el siguiente orden de izquierda a derecha: “Inicio”, “Catálogo de Productos”, “Ubicación” y “Eventos”. ”</a:t>
            </a:r>
          </a:p>
        </p:txBody>
      </p:sp>
    </p:spTree>
  </p:cSld>
  <p:clrMapOvr>
    <a:masterClrMapping/>
  </p:clrMapOvr>
  <p:transition spd="med">
    <p:cover dir="d"/>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697915" y="1542415"/>
            <a:ext cx="16892171" cy="8065417"/>
          </a:xfrm>
          <a:custGeom>
            <a:avLst/>
            <a:gdLst/>
            <a:ahLst/>
            <a:cxnLst/>
            <a:rect r="r" b="b" t="t" l="l"/>
            <a:pathLst>
              <a:path h="8065417" w="16892171">
                <a:moveTo>
                  <a:pt x="0" y="0"/>
                </a:moveTo>
                <a:lnTo>
                  <a:pt x="16892170" y="0"/>
                </a:lnTo>
                <a:lnTo>
                  <a:pt x="16892170" y="8065417"/>
                </a:lnTo>
                <a:lnTo>
                  <a:pt x="0" y="806541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35071" y="2028325"/>
            <a:ext cx="11617859" cy="7093597"/>
          </a:xfrm>
          <a:custGeom>
            <a:avLst/>
            <a:gdLst/>
            <a:ahLst/>
            <a:cxnLst/>
            <a:rect r="r" b="b" t="t" l="l"/>
            <a:pathLst>
              <a:path h="7093597" w="11617859">
                <a:moveTo>
                  <a:pt x="0" y="0"/>
                </a:moveTo>
                <a:lnTo>
                  <a:pt x="11617858" y="0"/>
                </a:lnTo>
                <a:lnTo>
                  <a:pt x="11617858" y="7093597"/>
                </a:lnTo>
                <a:lnTo>
                  <a:pt x="0" y="7093597"/>
                </a:lnTo>
                <a:lnTo>
                  <a:pt x="0" y="0"/>
                </a:lnTo>
                <a:close/>
              </a:path>
            </a:pathLst>
          </a:custGeom>
          <a:blipFill>
            <a:blip r:embed="rId4"/>
            <a:stretch>
              <a:fillRect l="0" t="0" r="0" b="0"/>
            </a:stretch>
          </a:blipFill>
        </p:spPr>
      </p:sp>
      <p:sp>
        <p:nvSpPr>
          <p:cNvPr name="TextBox 4" id="4"/>
          <p:cNvSpPr txBox="true"/>
          <p:nvPr/>
        </p:nvSpPr>
        <p:spPr>
          <a:xfrm rot="0">
            <a:off x="6626324" y="248285"/>
            <a:ext cx="5035352"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Caso de Uso</a:t>
            </a:r>
            <a:r>
              <a:rPr lang="en-US" sz="6799" spc="-285">
                <a:solidFill>
                  <a:srgbClr val="090147"/>
                </a:solidFill>
                <a:latin typeface="Arial"/>
                <a:ea typeface="Arial"/>
                <a:cs typeface="Arial"/>
                <a:sym typeface="Arial"/>
              </a:rPr>
              <a:t> </a:t>
            </a:r>
          </a:p>
        </p:txBody>
      </p:sp>
    </p:spTree>
  </p:cSld>
  <p:clrMapOvr>
    <a:masterClrMapping/>
  </p:clrMapOvr>
  <p:transition spd="med">
    <p:cover dir="d"/>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697915" y="1542415"/>
            <a:ext cx="16892171" cy="8065417"/>
          </a:xfrm>
          <a:custGeom>
            <a:avLst/>
            <a:gdLst/>
            <a:ahLst/>
            <a:cxnLst/>
            <a:rect r="r" b="b" t="t" l="l"/>
            <a:pathLst>
              <a:path h="8065417" w="16892171">
                <a:moveTo>
                  <a:pt x="0" y="0"/>
                </a:moveTo>
                <a:lnTo>
                  <a:pt x="16892170" y="0"/>
                </a:lnTo>
                <a:lnTo>
                  <a:pt x="16892170" y="8065417"/>
                </a:lnTo>
                <a:lnTo>
                  <a:pt x="0" y="806541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626324" y="248285"/>
            <a:ext cx="5035352"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Caso de Uso</a:t>
            </a:r>
            <a:r>
              <a:rPr lang="en-US" sz="6799" spc="-285">
                <a:solidFill>
                  <a:srgbClr val="090147"/>
                </a:solidFill>
                <a:latin typeface="Arial"/>
                <a:ea typeface="Arial"/>
                <a:cs typeface="Arial"/>
                <a:sym typeface="Arial"/>
              </a:rPr>
              <a:t> </a:t>
            </a:r>
          </a:p>
        </p:txBody>
      </p:sp>
      <p:sp>
        <p:nvSpPr>
          <p:cNvPr name="Freeform 4" id="4"/>
          <p:cNvSpPr/>
          <p:nvPr/>
        </p:nvSpPr>
        <p:spPr>
          <a:xfrm flipH="false" flipV="false" rot="0">
            <a:off x="3659151" y="1936053"/>
            <a:ext cx="10969699" cy="7278142"/>
          </a:xfrm>
          <a:custGeom>
            <a:avLst/>
            <a:gdLst/>
            <a:ahLst/>
            <a:cxnLst/>
            <a:rect r="r" b="b" t="t" l="l"/>
            <a:pathLst>
              <a:path h="7278142" w="10969699">
                <a:moveTo>
                  <a:pt x="0" y="0"/>
                </a:moveTo>
                <a:lnTo>
                  <a:pt x="10969698" y="0"/>
                </a:lnTo>
                <a:lnTo>
                  <a:pt x="10969698" y="7278141"/>
                </a:lnTo>
                <a:lnTo>
                  <a:pt x="0" y="7278141"/>
                </a:lnTo>
                <a:lnTo>
                  <a:pt x="0" y="0"/>
                </a:lnTo>
                <a:close/>
              </a:path>
            </a:pathLst>
          </a:custGeom>
          <a:blipFill>
            <a:blip r:embed="rId4"/>
            <a:stretch>
              <a:fillRect l="0" t="0" r="0" b="0"/>
            </a:stretch>
          </a:blipFill>
        </p:spPr>
      </p:sp>
    </p:spTree>
  </p:cSld>
  <p:clrMapOvr>
    <a:masterClrMapping/>
  </p:clrMapOvr>
  <p:transition spd="med">
    <p:cover dir="d"/>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697915" y="1542415"/>
            <a:ext cx="16892171" cy="8065417"/>
          </a:xfrm>
          <a:custGeom>
            <a:avLst/>
            <a:gdLst/>
            <a:ahLst/>
            <a:cxnLst/>
            <a:rect r="r" b="b" t="t" l="l"/>
            <a:pathLst>
              <a:path h="8065417" w="16892171">
                <a:moveTo>
                  <a:pt x="0" y="0"/>
                </a:moveTo>
                <a:lnTo>
                  <a:pt x="16892170" y="0"/>
                </a:lnTo>
                <a:lnTo>
                  <a:pt x="16892170" y="8065417"/>
                </a:lnTo>
                <a:lnTo>
                  <a:pt x="0" y="806541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19710" y="1781959"/>
            <a:ext cx="9048580" cy="7586329"/>
          </a:xfrm>
          <a:custGeom>
            <a:avLst/>
            <a:gdLst/>
            <a:ahLst/>
            <a:cxnLst/>
            <a:rect r="r" b="b" t="t" l="l"/>
            <a:pathLst>
              <a:path h="7586329" w="9048580">
                <a:moveTo>
                  <a:pt x="0" y="0"/>
                </a:moveTo>
                <a:lnTo>
                  <a:pt x="9048580" y="0"/>
                </a:lnTo>
                <a:lnTo>
                  <a:pt x="9048580" y="7586329"/>
                </a:lnTo>
                <a:lnTo>
                  <a:pt x="0" y="7586329"/>
                </a:lnTo>
                <a:lnTo>
                  <a:pt x="0" y="0"/>
                </a:lnTo>
                <a:close/>
              </a:path>
            </a:pathLst>
          </a:custGeom>
          <a:blipFill>
            <a:blip r:embed="rId4"/>
            <a:stretch>
              <a:fillRect l="0" t="0" r="0" b="0"/>
            </a:stretch>
          </a:blipFill>
        </p:spPr>
      </p:sp>
      <p:sp>
        <p:nvSpPr>
          <p:cNvPr name="TextBox 4" id="4"/>
          <p:cNvSpPr txBox="true"/>
          <p:nvPr/>
        </p:nvSpPr>
        <p:spPr>
          <a:xfrm rot="0">
            <a:off x="6626324" y="248285"/>
            <a:ext cx="5035352"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Caso de Uso</a:t>
            </a:r>
            <a:r>
              <a:rPr lang="en-US" sz="6799" spc="-285">
                <a:solidFill>
                  <a:srgbClr val="090147"/>
                </a:solidFill>
                <a:latin typeface="Arial"/>
                <a:ea typeface="Arial"/>
                <a:cs typeface="Arial"/>
                <a:sym typeface="Arial"/>
              </a:rPr>
              <a:t> </a:t>
            </a:r>
          </a:p>
        </p:txBody>
      </p:sp>
    </p:spTree>
  </p:cSld>
  <p:clrMapOvr>
    <a:masterClrMapping/>
  </p:clrMapOvr>
  <p:transition spd="med">
    <p:cover di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66152" y="7848052"/>
            <a:ext cx="4647105" cy="4114800"/>
          </a:xfrm>
          <a:custGeom>
            <a:avLst/>
            <a:gdLst/>
            <a:ahLst/>
            <a:cxnLst/>
            <a:rect r="r" b="b" t="t" l="l"/>
            <a:pathLst>
              <a:path h="4114800" w="4647105">
                <a:moveTo>
                  <a:pt x="0" y="0"/>
                </a:moveTo>
                <a:lnTo>
                  <a:pt x="4647104" y="0"/>
                </a:lnTo>
                <a:lnTo>
                  <a:pt x="464710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03916" y="1889580"/>
            <a:ext cx="4903589" cy="4903589"/>
          </a:xfrm>
          <a:custGeom>
            <a:avLst/>
            <a:gdLst/>
            <a:ahLst/>
            <a:cxnLst/>
            <a:rect r="r" b="b" t="t" l="l"/>
            <a:pathLst>
              <a:path h="4903589" w="4903589">
                <a:moveTo>
                  <a:pt x="0" y="0"/>
                </a:moveTo>
                <a:lnTo>
                  <a:pt x="4903589" y="0"/>
                </a:lnTo>
                <a:lnTo>
                  <a:pt x="4903589" y="4903589"/>
                </a:lnTo>
                <a:lnTo>
                  <a:pt x="0" y="4903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126964" y="1889580"/>
            <a:ext cx="4903589" cy="4903589"/>
          </a:xfrm>
          <a:custGeom>
            <a:avLst/>
            <a:gdLst/>
            <a:ahLst/>
            <a:cxnLst/>
            <a:rect r="r" b="b" t="t" l="l"/>
            <a:pathLst>
              <a:path h="4903589" w="4903589">
                <a:moveTo>
                  <a:pt x="0" y="0"/>
                </a:moveTo>
                <a:lnTo>
                  <a:pt x="4903589" y="0"/>
                </a:lnTo>
                <a:lnTo>
                  <a:pt x="4903589" y="4903589"/>
                </a:lnTo>
                <a:lnTo>
                  <a:pt x="0" y="4903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44923" y="1889580"/>
            <a:ext cx="4903589" cy="4903589"/>
          </a:xfrm>
          <a:custGeom>
            <a:avLst/>
            <a:gdLst/>
            <a:ahLst/>
            <a:cxnLst/>
            <a:rect r="r" b="b" t="t" l="l"/>
            <a:pathLst>
              <a:path h="4903589" w="4903589">
                <a:moveTo>
                  <a:pt x="0" y="0"/>
                </a:moveTo>
                <a:lnTo>
                  <a:pt x="4903590" y="0"/>
                </a:lnTo>
                <a:lnTo>
                  <a:pt x="4903590" y="4903589"/>
                </a:lnTo>
                <a:lnTo>
                  <a:pt x="0" y="4903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593129" y="1889580"/>
            <a:ext cx="4903589" cy="4903589"/>
          </a:xfrm>
          <a:custGeom>
            <a:avLst/>
            <a:gdLst/>
            <a:ahLst/>
            <a:cxnLst/>
            <a:rect r="r" b="b" t="t" l="l"/>
            <a:pathLst>
              <a:path h="4903589" w="4903589">
                <a:moveTo>
                  <a:pt x="0" y="0"/>
                </a:moveTo>
                <a:lnTo>
                  <a:pt x="4903589" y="0"/>
                </a:lnTo>
                <a:lnTo>
                  <a:pt x="4903589" y="4903589"/>
                </a:lnTo>
                <a:lnTo>
                  <a:pt x="0" y="4903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355711" y="1889580"/>
            <a:ext cx="4903589" cy="4903589"/>
          </a:xfrm>
          <a:custGeom>
            <a:avLst/>
            <a:gdLst/>
            <a:ahLst/>
            <a:cxnLst/>
            <a:rect r="r" b="b" t="t" l="l"/>
            <a:pathLst>
              <a:path h="4903589" w="4903589">
                <a:moveTo>
                  <a:pt x="0" y="0"/>
                </a:moveTo>
                <a:lnTo>
                  <a:pt x="4903589" y="0"/>
                </a:lnTo>
                <a:lnTo>
                  <a:pt x="4903589" y="4903589"/>
                </a:lnTo>
                <a:lnTo>
                  <a:pt x="0" y="4903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28700" y="1889580"/>
            <a:ext cx="4903589" cy="4903589"/>
          </a:xfrm>
          <a:custGeom>
            <a:avLst/>
            <a:gdLst/>
            <a:ahLst/>
            <a:cxnLst/>
            <a:rect r="r" b="b" t="t" l="l"/>
            <a:pathLst>
              <a:path h="4903589" w="4903589">
                <a:moveTo>
                  <a:pt x="0" y="0"/>
                </a:moveTo>
                <a:lnTo>
                  <a:pt x="4903589" y="0"/>
                </a:lnTo>
                <a:lnTo>
                  <a:pt x="4903589" y="4903589"/>
                </a:lnTo>
                <a:lnTo>
                  <a:pt x="0" y="4903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13907048" y="-1702642"/>
            <a:ext cx="4647105" cy="4114800"/>
          </a:xfrm>
          <a:custGeom>
            <a:avLst/>
            <a:gdLst/>
            <a:ahLst/>
            <a:cxnLst/>
            <a:rect r="r" b="b" t="t" l="l"/>
            <a:pathLst>
              <a:path h="4114800" w="4647105">
                <a:moveTo>
                  <a:pt x="0" y="0"/>
                </a:moveTo>
                <a:lnTo>
                  <a:pt x="4647104" y="0"/>
                </a:lnTo>
                <a:lnTo>
                  <a:pt x="464710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162746" y="6793169"/>
            <a:ext cx="9962509" cy="3093382"/>
          </a:xfrm>
          <a:custGeom>
            <a:avLst/>
            <a:gdLst/>
            <a:ahLst/>
            <a:cxnLst/>
            <a:rect r="r" b="b" t="t" l="l"/>
            <a:pathLst>
              <a:path h="3093382" w="9962509">
                <a:moveTo>
                  <a:pt x="0" y="0"/>
                </a:moveTo>
                <a:lnTo>
                  <a:pt x="9962508" y="0"/>
                </a:lnTo>
                <a:lnTo>
                  <a:pt x="9962508" y="3093382"/>
                </a:lnTo>
                <a:lnTo>
                  <a:pt x="0" y="3093382"/>
                </a:lnTo>
                <a:lnTo>
                  <a:pt x="0" y="0"/>
                </a:lnTo>
                <a:close/>
              </a:path>
            </a:pathLst>
          </a:custGeom>
          <a:blipFill>
            <a:blip r:embed="rId6"/>
            <a:stretch>
              <a:fillRect l="0" t="0" r="0" b="0"/>
            </a:stretch>
          </a:blipFill>
        </p:spPr>
      </p:sp>
      <p:sp>
        <p:nvSpPr>
          <p:cNvPr name="TextBox 11" id="11"/>
          <p:cNvSpPr txBox="true"/>
          <p:nvPr/>
        </p:nvSpPr>
        <p:spPr>
          <a:xfrm rot="0">
            <a:off x="1028700" y="2138383"/>
            <a:ext cx="16137738" cy="4518661"/>
          </a:xfrm>
          <a:prstGeom prst="rect">
            <a:avLst/>
          </a:prstGeom>
        </p:spPr>
        <p:txBody>
          <a:bodyPr anchor="t" rtlCol="false" tIns="0" lIns="0" bIns="0" rIns="0">
            <a:spAutoFit/>
          </a:bodyPr>
          <a:lstStyle/>
          <a:p>
            <a:pPr algn="l" marL="777229" indent="-388614" lvl="1">
              <a:lnSpc>
                <a:spcPts val="5039"/>
              </a:lnSpc>
              <a:buFont typeface="Arial"/>
              <a:buChar char="•"/>
            </a:pPr>
            <a:r>
              <a:rPr lang="en-US" sz="3599" spc="-151">
                <a:solidFill>
                  <a:srgbClr val="F1EBE5"/>
                </a:solidFill>
                <a:latin typeface="Arial"/>
                <a:ea typeface="Arial"/>
                <a:cs typeface="Arial"/>
                <a:sym typeface="Arial"/>
              </a:rPr>
              <a:t>Fundada en el año 1983 por Jacinta Vega.</a:t>
            </a:r>
          </a:p>
          <a:p>
            <a:pPr algn="l" marL="777229" indent="-388614" lvl="1">
              <a:lnSpc>
                <a:spcPts val="5039"/>
              </a:lnSpc>
              <a:buFont typeface="Arial"/>
              <a:buChar char="•"/>
            </a:pPr>
            <a:r>
              <a:rPr lang="en-US" sz="3599" spc="-151">
                <a:solidFill>
                  <a:srgbClr val="F1EBE5"/>
                </a:solidFill>
                <a:latin typeface="Arial"/>
                <a:ea typeface="Arial"/>
                <a:cs typeface="Arial"/>
                <a:sym typeface="Arial"/>
              </a:rPr>
              <a:t>Tienda de artículos religiosos</a:t>
            </a:r>
            <a:r>
              <a:rPr lang="en-US" sz="3599" spc="-151">
                <a:solidFill>
                  <a:srgbClr val="F1EBE5"/>
                </a:solidFill>
                <a:latin typeface="Arial"/>
                <a:ea typeface="Arial"/>
                <a:cs typeface="Arial"/>
                <a:sym typeface="Arial"/>
              </a:rPr>
              <a:t>: Santos, imágenes religiosas, rosarios, libros, joyería, crucifijos y cruces.</a:t>
            </a:r>
          </a:p>
          <a:p>
            <a:pPr algn="l" marL="777229" indent="-388614" lvl="1">
              <a:lnSpc>
                <a:spcPts val="5039"/>
              </a:lnSpc>
              <a:buFont typeface="Arial"/>
              <a:buChar char="•"/>
            </a:pPr>
            <a:r>
              <a:rPr lang="en-US" sz="3599" spc="-151">
                <a:solidFill>
                  <a:srgbClr val="F1EBE5"/>
                </a:solidFill>
                <a:latin typeface="Arial"/>
                <a:ea typeface="Arial"/>
                <a:cs typeface="Arial"/>
                <a:sym typeface="Arial"/>
              </a:rPr>
              <a:t>Público objetivo: Adultos mayores, parroquias y apoderados de colegios.</a:t>
            </a:r>
          </a:p>
          <a:p>
            <a:pPr algn="l" marL="777229" indent="-388614" lvl="1">
              <a:lnSpc>
                <a:spcPts val="5039"/>
              </a:lnSpc>
              <a:buFont typeface="Arial"/>
              <a:buChar char="•"/>
            </a:pPr>
            <a:r>
              <a:rPr lang="en-US" sz="3599" spc="-151">
                <a:solidFill>
                  <a:srgbClr val="F1EBE5"/>
                </a:solidFill>
                <a:latin typeface="Arial"/>
                <a:ea typeface="Arial"/>
                <a:cs typeface="Arial"/>
                <a:sym typeface="Arial"/>
              </a:rPr>
              <a:t>Modelo de venta tradicional con un control manual de inventario de productos.</a:t>
            </a:r>
          </a:p>
          <a:p>
            <a:pPr algn="l" marL="777229" indent="-388614" lvl="1">
              <a:lnSpc>
                <a:spcPts val="5039"/>
              </a:lnSpc>
              <a:buFont typeface="Arial"/>
              <a:buChar char="•"/>
            </a:pPr>
            <a:r>
              <a:rPr lang="en-US" sz="3599" spc="-151">
                <a:solidFill>
                  <a:srgbClr val="F1EBE5"/>
                </a:solidFill>
                <a:latin typeface="Arial"/>
                <a:ea typeface="Arial"/>
                <a:cs typeface="Arial"/>
                <a:sym typeface="Arial"/>
              </a:rPr>
              <a:t>Organización pequeña en </a:t>
            </a:r>
            <a:r>
              <a:rPr lang="en-US" sz="3599" spc="-151">
                <a:solidFill>
                  <a:srgbClr val="F1EBE5"/>
                </a:solidFill>
                <a:latin typeface="Arial"/>
                <a:ea typeface="Arial"/>
                <a:cs typeface="Arial"/>
                <a:sym typeface="Arial"/>
              </a:rPr>
              <a:t>necesidad de digitalizar su infraestructura.</a:t>
            </a:r>
          </a:p>
          <a:p>
            <a:pPr algn="l" marL="777229" indent="-388614" lvl="1">
              <a:lnSpc>
                <a:spcPts val="5039"/>
              </a:lnSpc>
              <a:buFont typeface="Arial"/>
              <a:buChar char="•"/>
            </a:pPr>
            <a:r>
              <a:rPr lang="en-US" sz="3599" spc="-151">
                <a:solidFill>
                  <a:srgbClr val="F1EBE5"/>
                </a:solidFill>
                <a:latin typeface="Arial"/>
                <a:ea typeface="Arial"/>
                <a:cs typeface="Arial"/>
                <a:sym typeface="Arial"/>
              </a:rPr>
              <a:t>Ubicación: Galería Los Cobres en Av. Vitacura 6780, Local D-05.</a:t>
            </a:r>
          </a:p>
        </p:txBody>
      </p:sp>
      <p:sp>
        <p:nvSpPr>
          <p:cNvPr name="TextBox 12" id="12"/>
          <p:cNvSpPr txBox="true"/>
          <p:nvPr/>
        </p:nvSpPr>
        <p:spPr>
          <a:xfrm rot="0">
            <a:off x="4543280" y="248285"/>
            <a:ext cx="9108579"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Introducción - Contexto</a:t>
            </a:r>
            <a:r>
              <a:rPr lang="en-US" sz="6799" spc="-285">
                <a:solidFill>
                  <a:srgbClr val="090147"/>
                </a:solidFill>
                <a:latin typeface="Arial"/>
                <a:ea typeface="Arial"/>
                <a:cs typeface="Arial"/>
                <a:sym typeface="Arial"/>
              </a:rPr>
              <a:t> </a:t>
            </a:r>
          </a:p>
        </p:txBody>
      </p:sp>
    </p:spTree>
  </p:cSld>
  <p:clrMapOvr>
    <a:masterClrMapping/>
  </p:clrMapOvr>
  <p:transition spd="med">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697915" y="1542415"/>
            <a:ext cx="16892171" cy="8065417"/>
          </a:xfrm>
          <a:custGeom>
            <a:avLst/>
            <a:gdLst/>
            <a:ahLst/>
            <a:cxnLst/>
            <a:rect r="r" b="b" t="t" l="l"/>
            <a:pathLst>
              <a:path h="8065417" w="16892171">
                <a:moveTo>
                  <a:pt x="0" y="0"/>
                </a:moveTo>
                <a:lnTo>
                  <a:pt x="16892170" y="0"/>
                </a:lnTo>
                <a:lnTo>
                  <a:pt x="16892170" y="8065417"/>
                </a:lnTo>
                <a:lnTo>
                  <a:pt x="0" y="806541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95283" y="1698588"/>
            <a:ext cx="8897434" cy="7753070"/>
          </a:xfrm>
          <a:custGeom>
            <a:avLst/>
            <a:gdLst/>
            <a:ahLst/>
            <a:cxnLst/>
            <a:rect r="r" b="b" t="t" l="l"/>
            <a:pathLst>
              <a:path h="7753070" w="8897434">
                <a:moveTo>
                  <a:pt x="0" y="0"/>
                </a:moveTo>
                <a:lnTo>
                  <a:pt x="8897434" y="0"/>
                </a:lnTo>
                <a:lnTo>
                  <a:pt x="8897434" y="7753070"/>
                </a:lnTo>
                <a:lnTo>
                  <a:pt x="0" y="7753070"/>
                </a:lnTo>
                <a:lnTo>
                  <a:pt x="0" y="0"/>
                </a:lnTo>
                <a:close/>
              </a:path>
            </a:pathLst>
          </a:custGeom>
          <a:blipFill>
            <a:blip r:embed="rId4"/>
            <a:stretch>
              <a:fillRect l="0" t="0" r="0" b="0"/>
            </a:stretch>
          </a:blipFill>
        </p:spPr>
      </p:sp>
      <p:sp>
        <p:nvSpPr>
          <p:cNvPr name="TextBox 4" id="4"/>
          <p:cNvSpPr txBox="true"/>
          <p:nvPr/>
        </p:nvSpPr>
        <p:spPr>
          <a:xfrm rot="0">
            <a:off x="6626324" y="248285"/>
            <a:ext cx="5035352"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Caso de Uso</a:t>
            </a:r>
            <a:r>
              <a:rPr lang="en-US" sz="6799" spc="-285">
                <a:solidFill>
                  <a:srgbClr val="090147"/>
                </a:solidFill>
                <a:latin typeface="Arial"/>
                <a:ea typeface="Arial"/>
                <a:cs typeface="Arial"/>
                <a:sym typeface="Arial"/>
              </a:rPr>
              <a:t> </a:t>
            </a:r>
          </a:p>
        </p:txBody>
      </p:sp>
    </p:spTree>
  </p:cSld>
  <p:clrMapOvr>
    <a:masterClrMapping/>
  </p:clrMapOvr>
  <p:transition spd="med">
    <p:cover dir="d"/>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697915" y="1542415"/>
            <a:ext cx="16892171" cy="8065417"/>
          </a:xfrm>
          <a:custGeom>
            <a:avLst/>
            <a:gdLst/>
            <a:ahLst/>
            <a:cxnLst/>
            <a:rect r="r" b="b" t="t" l="l"/>
            <a:pathLst>
              <a:path h="8065417" w="16892171">
                <a:moveTo>
                  <a:pt x="0" y="0"/>
                </a:moveTo>
                <a:lnTo>
                  <a:pt x="16892170" y="0"/>
                </a:lnTo>
                <a:lnTo>
                  <a:pt x="16892170" y="8065417"/>
                </a:lnTo>
                <a:lnTo>
                  <a:pt x="0" y="806541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13446" y="1686645"/>
            <a:ext cx="9261109" cy="7776957"/>
          </a:xfrm>
          <a:custGeom>
            <a:avLst/>
            <a:gdLst/>
            <a:ahLst/>
            <a:cxnLst/>
            <a:rect r="r" b="b" t="t" l="l"/>
            <a:pathLst>
              <a:path h="7776957" w="9261109">
                <a:moveTo>
                  <a:pt x="0" y="0"/>
                </a:moveTo>
                <a:lnTo>
                  <a:pt x="9261108" y="0"/>
                </a:lnTo>
                <a:lnTo>
                  <a:pt x="9261108" y="7776957"/>
                </a:lnTo>
                <a:lnTo>
                  <a:pt x="0" y="7776957"/>
                </a:lnTo>
                <a:lnTo>
                  <a:pt x="0" y="0"/>
                </a:lnTo>
                <a:close/>
              </a:path>
            </a:pathLst>
          </a:custGeom>
          <a:blipFill>
            <a:blip r:embed="rId4"/>
            <a:stretch>
              <a:fillRect l="0" t="0" r="0" b="0"/>
            </a:stretch>
          </a:blipFill>
        </p:spPr>
      </p:sp>
      <p:sp>
        <p:nvSpPr>
          <p:cNvPr name="TextBox 4" id="4"/>
          <p:cNvSpPr txBox="true"/>
          <p:nvPr/>
        </p:nvSpPr>
        <p:spPr>
          <a:xfrm rot="0">
            <a:off x="6626324" y="248285"/>
            <a:ext cx="5035352"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Caso de Uso</a:t>
            </a:r>
            <a:r>
              <a:rPr lang="en-US" sz="6799" spc="-285">
                <a:solidFill>
                  <a:srgbClr val="090147"/>
                </a:solidFill>
                <a:latin typeface="Arial"/>
                <a:ea typeface="Arial"/>
                <a:cs typeface="Arial"/>
                <a:sym typeface="Arial"/>
              </a:rPr>
              <a:t> </a:t>
            </a:r>
          </a:p>
        </p:txBody>
      </p:sp>
    </p:spTree>
  </p:cSld>
  <p:clrMapOvr>
    <a:masterClrMapping/>
  </p:clrMapOvr>
  <p:transition spd="med">
    <p:cover dir="d"/>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6017818">
            <a:off x="13025062" y="853297"/>
            <a:ext cx="4122295" cy="4114800"/>
          </a:xfrm>
          <a:custGeom>
            <a:avLst/>
            <a:gdLst/>
            <a:ahLst/>
            <a:cxnLst/>
            <a:rect r="r" b="b" t="t" l="l"/>
            <a:pathLst>
              <a:path h="4114800" w="4122295">
                <a:moveTo>
                  <a:pt x="0" y="0"/>
                </a:moveTo>
                <a:lnTo>
                  <a:pt x="4122295" y="0"/>
                </a:lnTo>
                <a:lnTo>
                  <a:pt x="412229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17967" y="1744113"/>
            <a:ext cx="13852065" cy="7177888"/>
          </a:xfrm>
          <a:custGeom>
            <a:avLst/>
            <a:gdLst/>
            <a:ahLst/>
            <a:cxnLst/>
            <a:rect r="r" b="b" t="t" l="l"/>
            <a:pathLst>
              <a:path h="7177888" w="13852065">
                <a:moveTo>
                  <a:pt x="0" y="0"/>
                </a:moveTo>
                <a:lnTo>
                  <a:pt x="13852066" y="0"/>
                </a:lnTo>
                <a:lnTo>
                  <a:pt x="13852066" y="7177888"/>
                </a:lnTo>
                <a:lnTo>
                  <a:pt x="0" y="71778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7955508" y="8002127"/>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073772">
            <a:off x="-1377164" y="8229600"/>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9073772">
            <a:off x="3207091" y="8761001"/>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9073772">
            <a:off x="11935514" y="8761001"/>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9055696">
            <a:off x="15430500" y="8237519"/>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28700" y="6738935"/>
            <a:ext cx="3377018" cy="1801444"/>
          </a:xfrm>
          <a:custGeom>
            <a:avLst/>
            <a:gdLst/>
            <a:ahLst/>
            <a:cxnLst/>
            <a:rect r="r" b="b" t="t" l="l"/>
            <a:pathLst>
              <a:path h="1801444" w="3377018">
                <a:moveTo>
                  <a:pt x="0" y="0"/>
                </a:moveTo>
                <a:lnTo>
                  <a:pt x="3377018" y="0"/>
                </a:lnTo>
                <a:lnTo>
                  <a:pt x="3377018" y="1801444"/>
                </a:lnTo>
                <a:lnTo>
                  <a:pt x="0" y="1801444"/>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690441" y="3626805"/>
            <a:ext cx="12907117" cy="3033390"/>
          </a:xfrm>
          <a:custGeom>
            <a:avLst/>
            <a:gdLst/>
            <a:ahLst/>
            <a:cxnLst/>
            <a:rect r="r" b="b" t="t" l="l"/>
            <a:pathLst>
              <a:path h="3033390" w="12907117">
                <a:moveTo>
                  <a:pt x="0" y="0"/>
                </a:moveTo>
                <a:lnTo>
                  <a:pt x="12907118" y="0"/>
                </a:lnTo>
                <a:lnTo>
                  <a:pt x="12907118" y="3033390"/>
                </a:lnTo>
                <a:lnTo>
                  <a:pt x="0" y="3033390"/>
                </a:lnTo>
                <a:lnTo>
                  <a:pt x="0" y="0"/>
                </a:lnTo>
                <a:close/>
              </a:path>
            </a:pathLst>
          </a:custGeom>
          <a:blipFill>
            <a:blip r:embed="rId10"/>
            <a:stretch>
              <a:fillRect l="0" t="0" r="0" b="0"/>
            </a:stretch>
          </a:blipFill>
        </p:spPr>
      </p:sp>
      <p:sp>
        <p:nvSpPr>
          <p:cNvPr name="TextBox 11" id="11"/>
          <p:cNvSpPr txBox="true"/>
          <p:nvPr/>
        </p:nvSpPr>
        <p:spPr>
          <a:xfrm rot="0">
            <a:off x="6716167" y="248285"/>
            <a:ext cx="4855666"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Planificación</a:t>
            </a:r>
          </a:p>
        </p:txBody>
      </p:sp>
    </p:spTree>
  </p:cSld>
  <p:clrMapOvr>
    <a:masterClrMapping/>
  </p:clrMapOvr>
  <p:transition spd="med">
    <p:cover dir="d"/>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828800" y="7007543"/>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2045666" y="8229600"/>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6877249" y="8160068"/>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7955508" y="8002127"/>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1544300" y="8160068"/>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30500" y="7200900"/>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6017818">
            <a:off x="12805457" y="-954251"/>
            <a:ext cx="4122295" cy="4114800"/>
          </a:xfrm>
          <a:custGeom>
            <a:avLst/>
            <a:gdLst/>
            <a:ahLst/>
            <a:cxnLst/>
            <a:rect r="r" b="b" t="t" l="l"/>
            <a:pathLst>
              <a:path h="4114800" w="4122295">
                <a:moveTo>
                  <a:pt x="0" y="0"/>
                </a:moveTo>
                <a:lnTo>
                  <a:pt x="4122295" y="0"/>
                </a:lnTo>
                <a:lnTo>
                  <a:pt x="412229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401800" y="-1028700"/>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346881" y="-2340293"/>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358582" y="-1309581"/>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240508" y="-2568893"/>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828800" y="-1309581"/>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5430500" y="3086100"/>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3372049" y="3086100"/>
            <a:ext cx="5715000" cy="4114800"/>
          </a:xfrm>
          <a:custGeom>
            <a:avLst/>
            <a:gdLst/>
            <a:ahLst/>
            <a:cxnLst/>
            <a:rect r="r" b="b" t="t" l="l"/>
            <a:pathLst>
              <a:path h="4114800" w="5715000">
                <a:moveTo>
                  <a:pt x="0" y="0"/>
                </a:moveTo>
                <a:lnTo>
                  <a:pt x="5715000" y="0"/>
                </a:lnTo>
                <a:lnTo>
                  <a:pt x="5715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2521541" y="6750686"/>
            <a:ext cx="3377018" cy="1801444"/>
          </a:xfrm>
          <a:custGeom>
            <a:avLst/>
            <a:gdLst/>
            <a:ahLst/>
            <a:cxnLst/>
            <a:rect r="r" b="b" t="t" l="l"/>
            <a:pathLst>
              <a:path h="1801444" w="3377018">
                <a:moveTo>
                  <a:pt x="0" y="0"/>
                </a:moveTo>
                <a:lnTo>
                  <a:pt x="3377018" y="0"/>
                </a:lnTo>
                <a:lnTo>
                  <a:pt x="3377018" y="1801443"/>
                </a:lnTo>
                <a:lnTo>
                  <a:pt x="0" y="18014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514549" y="5593106"/>
            <a:ext cx="3377018" cy="1801444"/>
          </a:xfrm>
          <a:custGeom>
            <a:avLst/>
            <a:gdLst/>
            <a:ahLst/>
            <a:cxnLst/>
            <a:rect r="r" b="b" t="t" l="l"/>
            <a:pathLst>
              <a:path h="1801444" w="3377018">
                <a:moveTo>
                  <a:pt x="0" y="0"/>
                </a:moveTo>
                <a:lnTo>
                  <a:pt x="3377019" y="0"/>
                </a:lnTo>
                <a:lnTo>
                  <a:pt x="3377019" y="1801444"/>
                </a:lnTo>
                <a:lnTo>
                  <a:pt x="0" y="1801444"/>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1199884">
            <a:off x="12954196" y="5771675"/>
            <a:ext cx="2895209" cy="3245750"/>
          </a:xfrm>
          <a:custGeom>
            <a:avLst/>
            <a:gdLst/>
            <a:ahLst/>
            <a:cxnLst/>
            <a:rect r="r" b="b" t="t" l="l"/>
            <a:pathLst>
              <a:path h="3245750" w="2895209">
                <a:moveTo>
                  <a:pt x="0" y="0"/>
                </a:moveTo>
                <a:lnTo>
                  <a:pt x="2895208" y="0"/>
                </a:lnTo>
                <a:lnTo>
                  <a:pt x="2895208" y="3245750"/>
                </a:lnTo>
                <a:lnTo>
                  <a:pt x="0" y="3245750"/>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1100782" y="3108336"/>
            <a:ext cx="16230600" cy="3679803"/>
          </a:xfrm>
          <a:prstGeom prst="rect">
            <a:avLst/>
          </a:prstGeom>
        </p:spPr>
        <p:txBody>
          <a:bodyPr anchor="t" rtlCol="false" tIns="0" lIns="0" bIns="0" rIns="0">
            <a:spAutoFit/>
          </a:bodyPr>
          <a:lstStyle/>
          <a:p>
            <a:pPr algn="ctr">
              <a:lnSpc>
                <a:spcPts val="14001"/>
              </a:lnSpc>
            </a:pPr>
            <a:r>
              <a:rPr lang="en-US" b="true" sz="10000" spc="-420">
                <a:solidFill>
                  <a:srgbClr val="090147"/>
                </a:solidFill>
                <a:latin typeface="Arial Bold"/>
                <a:ea typeface="Arial Bold"/>
                <a:cs typeface="Arial Bold"/>
                <a:sym typeface="Arial Bold"/>
              </a:rPr>
              <a:t>¡Muchas gracias por su atención!</a:t>
            </a:r>
          </a:p>
        </p:txBody>
      </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697915" y="1542415"/>
            <a:ext cx="16892171" cy="8065417"/>
          </a:xfrm>
          <a:custGeom>
            <a:avLst/>
            <a:gdLst/>
            <a:ahLst/>
            <a:cxnLst/>
            <a:rect r="r" b="b" t="t" l="l"/>
            <a:pathLst>
              <a:path h="8065417" w="16892171">
                <a:moveTo>
                  <a:pt x="0" y="0"/>
                </a:moveTo>
                <a:lnTo>
                  <a:pt x="16892170" y="0"/>
                </a:lnTo>
                <a:lnTo>
                  <a:pt x="16892170" y="8065417"/>
                </a:lnTo>
                <a:lnTo>
                  <a:pt x="0" y="806541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2380" y="2140776"/>
            <a:ext cx="6003240" cy="6868696"/>
          </a:xfrm>
          <a:custGeom>
            <a:avLst/>
            <a:gdLst/>
            <a:ahLst/>
            <a:cxnLst/>
            <a:rect r="r" b="b" t="t" l="l"/>
            <a:pathLst>
              <a:path h="6868696" w="6003240">
                <a:moveTo>
                  <a:pt x="0" y="0"/>
                </a:moveTo>
                <a:lnTo>
                  <a:pt x="6003240" y="0"/>
                </a:lnTo>
                <a:lnTo>
                  <a:pt x="6003240" y="6868695"/>
                </a:lnTo>
                <a:lnTo>
                  <a:pt x="0" y="6868695"/>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445019" y="1684021"/>
            <a:ext cx="15814281" cy="7170418"/>
          </a:xfrm>
          <a:prstGeom prst="rect">
            <a:avLst/>
          </a:prstGeom>
        </p:spPr>
        <p:txBody>
          <a:bodyPr anchor="t" rtlCol="false" tIns="0" lIns="0" bIns="0" rIns="0">
            <a:spAutoFit/>
          </a:bodyPr>
          <a:lstStyle/>
          <a:p>
            <a:pPr algn="l">
              <a:lnSpc>
                <a:spcPts val="6720"/>
              </a:lnSpc>
            </a:pPr>
            <a:r>
              <a:rPr lang="en-US" sz="4800" spc="-201" b="true">
                <a:solidFill>
                  <a:srgbClr val="090147"/>
                </a:solidFill>
                <a:latin typeface="Arial Bold"/>
                <a:ea typeface="Arial Bold"/>
                <a:cs typeface="Arial Bold"/>
                <a:sym typeface="Arial Bold"/>
              </a:rPr>
              <a:t>Objetivo General:</a:t>
            </a:r>
          </a:p>
          <a:p>
            <a:pPr algn="ctr">
              <a:lnSpc>
                <a:spcPts val="6160"/>
              </a:lnSpc>
            </a:pPr>
            <a:r>
              <a:rPr lang="en-US" sz="4400" spc="-184" u="sng">
                <a:solidFill>
                  <a:srgbClr val="090147"/>
                </a:solidFill>
                <a:latin typeface="Arial"/>
                <a:ea typeface="Arial"/>
                <a:cs typeface="Arial"/>
                <a:sym typeface="Arial"/>
              </a:rPr>
              <a:t>Desarrollar e implementar un sistema de venta de productos en línea.</a:t>
            </a:r>
          </a:p>
          <a:p>
            <a:pPr algn="l">
              <a:lnSpc>
                <a:spcPts val="1680"/>
              </a:lnSpc>
            </a:pPr>
          </a:p>
          <a:p>
            <a:pPr algn="l">
              <a:lnSpc>
                <a:spcPts val="6160"/>
              </a:lnSpc>
            </a:pPr>
            <a:r>
              <a:rPr lang="en-US" sz="4400" spc="-184" b="true">
                <a:solidFill>
                  <a:srgbClr val="090147"/>
                </a:solidFill>
                <a:latin typeface="Arial Bold"/>
                <a:ea typeface="Arial Bold"/>
                <a:cs typeface="Arial Bold"/>
                <a:sym typeface="Arial Bold"/>
              </a:rPr>
              <a:t>Objetivos Específicos:</a:t>
            </a:r>
          </a:p>
          <a:p>
            <a:pPr algn="l" marL="777256" indent="-388628" lvl="1">
              <a:lnSpc>
                <a:spcPts val="5040"/>
              </a:lnSpc>
              <a:buAutoNum type="arabicPeriod" startAt="1"/>
            </a:pPr>
            <a:r>
              <a:rPr lang="en-US" sz="3600" spc="-151">
                <a:solidFill>
                  <a:srgbClr val="090147"/>
                </a:solidFill>
                <a:latin typeface="Arial"/>
                <a:ea typeface="Arial"/>
                <a:cs typeface="Arial"/>
                <a:sym typeface="Arial"/>
              </a:rPr>
              <a:t> Efectuar un levantamiento de procesos de venta y gestión de inventario de la tienda, identificando todos aspectos suceptibles a mejorar.</a:t>
            </a:r>
          </a:p>
          <a:p>
            <a:pPr algn="l" marL="777256" indent="-388628" lvl="1">
              <a:lnSpc>
                <a:spcPts val="5040"/>
              </a:lnSpc>
              <a:buAutoNum type="arabicPeriod" startAt="1"/>
            </a:pPr>
            <a:r>
              <a:rPr lang="en-US" sz="3600" spc="-151">
                <a:solidFill>
                  <a:srgbClr val="090147"/>
                </a:solidFill>
                <a:latin typeface="Arial"/>
                <a:ea typeface="Arial"/>
                <a:cs typeface="Arial"/>
                <a:sym typeface="Arial"/>
              </a:rPr>
              <a:t> </a:t>
            </a:r>
            <a:r>
              <a:rPr lang="en-US" sz="3600" spc="-151">
                <a:solidFill>
                  <a:srgbClr val="090147"/>
                </a:solidFill>
                <a:latin typeface="Arial"/>
                <a:ea typeface="Arial"/>
                <a:cs typeface="Arial"/>
                <a:sym typeface="Arial"/>
              </a:rPr>
              <a:t>Definir los requísitos funcionales necesarios para el funcionamiento apropiado de la página web y sistema de inventario.</a:t>
            </a:r>
          </a:p>
          <a:p>
            <a:pPr algn="l" marL="777256" indent="-388628" lvl="1">
              <a:lnSpc>
                <a:spcPts val="5040"/>
              </a:lnSpc>
              <a:buAutoNum type="arabicPeriod" startAt="1"/>
            </a:pPr>
            <a:r>
              <a:rPr lang="en-US" sz="3600" spc="-151">
                <a:solidFill>
                  <a:srgbClr val="090147"/>
                </a:solidFill>
                <a:latin typeface="Arial"/>
                <a:ea typeface="Arial"/>
                <a:cs typeface="Arial"/>
                <a:sym typeface="Arial"/>
              </a:rPr>
              <a:t> Investigar las tecnologías disponibles para respaldar la estabilidad, seguridad y rendimiento de un sistema de venta digital, garantizando una solución eficiente y confiable.</a:t>
            </a:r>
          </a:p>
        </p:txBody>
      </p:sp>
      <p:sp>
        <p:nvSpPr>
          <p:cNvPr name="TextBox 5" id="5"/>
          <p:cNvSpPr txBox="true"/>
          <p:nvPr/>
        </p:nvSpPr>
        <p:spPr>
          <a:xfrm rot="0">
            <a:off x="4762004" y="248285"/>
            <a:ext cx="8763992"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Objetivos del Proyecto</a:t>
            </a:r>
            <a:r>
              <a:rPr lang="en-US" sz="6799" spc="-285">
                <a:solidFill>
                  <a:srgbClr val="090147"/>
                </a:solidFill>
                <a:latin typeface="Arial"/>
                <a:ea typeface="Arial"/>
                <a:cs typeface="Arial"/>
                <a:sym typeface="Arial"/>
              </a:rPr>
              <a:t> </a:t>
            </a:r>
          </a:p>
        </p:txBody>
      </p:sp>
      <p:sp>
        <p:nvSpPr>
          <p:cNvPr name="Freeform 6" id="6"/>
          <p:cNvSpPr/>
          <p:nvPr/>
        </p:nvSpPr>
        <p:spPr>
          <a:xfrm flipH="false" flipV="false" rot="0">
            <a:off x="1028700" y="4367351"/>
            <a:ext cx="708357" cy="721998"/>
          </a:xfrm>
          <a:custGeom>
            <a:avLst/>
            <a:gdLst/>
            <a:ahLst/>
            <a:cxnLst/>
            <a:rect r="r" b="b" t="t" l="l"/>
            <a:pathLst>
              <a:path h="721998" w="708357">
                <a:moveTo>
                  <a:pt x="0" y="0"/>
                </a:moveTo>
                <a:lnTo>
                  <a:pt x="708357" y="0"/>
                </a:lnTo>
                <a:lnTo>
                  <a:pt x="708357" y="721997"/>
                </a:lnTo>
                <a:lnTo>
                  <a:pt x="0" y="7219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5603698"/>
            <a:ext cx="708357" cy="721998"/>
          </a:xfrm>
          <a:custGeom>
            <a:avLst/>
            <a:gdLst/>
            <a:ahLst/>
            <a:cxnLst/>
            <a:rect r="r" b="b" t="t" l="l"/>
            <a:pathLst>
              <a:path h="721998" w="708357">
                <a:moveTo>
                  <a:pt x="0" y="0"/>
                </a:moveTo>
                <a:lnTo>
                  <a:pt x="708357" y="0"/>
                </a:lnTo>
                <a:lnTo>
                  <a:pt x="708357" y="721998"/>
                </a:lnTo>
                <a:lnTo>
                  <a:pt x="0" y="721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6849571"/>
            <a:ext cx="708357" cy="721998"/>
          </a:xfrm>
          <a:custGeom>
            <a:avLst/>
            <a:gdLst/>
            <a:ahLst/>
            <a:cxnLst/>
            <a:rect r="r" b="b" t="t" l="l"/>
            <a:pathLst>
              <a:path h="721998" w="708357">
                <a:moveTo>
                  <a:pt x="0" y="0"/>
                </a:moveTo>
                <a:lnTo>
                  <a:pt x="708357" y="0"/>
                </a:lnTo>
                <a:lnTo>
                  <a:pt x="708357" y="721998"/>
                </a:lnTo>
                <a:lnTo>
                  <a:pt x="0" y="721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med">
    <p:cover di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697915" y="1542415"/>
            <a:ext cx="16892171" cy="8065417"/>
          </a:xfrm>
          <a:custGeom>
            <a:avLst/>
            <a:gdLst/>
            <a:ahLst/>
            <a:cxnLst/>
            <a:rect r="r" b="b" t="t" l="l"/>
            <a:pathLst>
              <a:path h="8065417" w="16892171">
                <a:moveTo>
                  <a:pt x="0" y="0"/>
                </a:moveTo>
                <a:lnTo>
                  <a:pt x="16892170" y="0"/>
                </a:lnTo>
                <a:lnTo>
                  <a:pt x="16892170" y="8065417"/>
                </a:lnTo>
                <a:lnTo>
                  <a:pt x="0" y="806541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2380" y="2140776"/>
            <a:ext cx="6003240" cy="6868696"/>
          </a:xfrm>
          <a:custGeom>
            <a:avLst/>
            <a:gdLst/>
            <a:ahLst/>
            <a:cxnLst/>
            <a:rect r="r" b="b" t="t" l="l"/>
            <a:pathLst>
              <a:path h="6868696" w="6003240">
                <a:moveTo>
                  <a:pt x="0" y="0"/>
                </a:moveTo>
                <a:lnTo>
                  <a:pt x="6003240" y="0"/>
                </a:lnTo>
                <a:lnTo>
                  <a:pt x="6003240" y="6868695"/>
                </a:lnTo>
                <a:lnTo>
                  <a:pt x="0" y="6868695"/>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90840" y="4383085"/>
            <a:ext cx="708357" cy="721998"/>
          </a:xfrm>
          <a:custGeom>
            <a:avLst/>
            <a:gdLst/>
            <a:ahLst/>
            <a:cxnLst/>
            <a:rect r="r" b="b" t="t" l="l"/>
            <a:pathLst>
              <a:path h="721998" w="708357">
                <a:moveTo>
                  <a:pt x="0" y="0"/>
                </a:moveTo>
                <a:lnTo>
                  <a:pt x="708357" y="0"/>
                </a:lnTo>
                <a:lnTo>
                  <a:pt x="708357" y="721998"/>
                </a:lnTo>
                <a:lnTo>
                  <a:pt x="0" y="721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445019" y="1703071"/>
            <a:ext cx="15814281" cy="6594473"/>
          </a:xfrm>
          <a:prstGeom prst="rect">
            <a:avLst/>
          </a:prstGeom>
        </p:spPr>
        <p:txBody>
          <a:bodyPr anchor="t" rtlCol="false" tIns="0" lIns="0" bIns="0" rIns="0">
            <a:spAutoFit/>
          </a:bodyPr>
          <a:lstStyle/>
          <a:p>
            <a:pPr algn="l">
              <a:lnSpc>
                <a:spcPts val="6160"/>
              </a:lnSpc>
            </a:pPr>
            <a:r>
              <a:rPr lang="en-US" sz="4400" spc="-184" b="true">
                <a:solidFill>
                  <a:srgbClr val="090147"/>
                </a:solidFill>
                <a:latin typeface="Arial Bold"/>
                <a:ea typeface="Arial Bold"/>
                <a:cs typeface="Arial Bold"/>
                <a:sym typeface="Arial Bold"/>
              </a:rPr>
              <a:t>Objetivos Específicos:</a:t>
            </a:r>
          </a:p>
          <a:p>
            <a:pPr algn="l">
              <a:lnSpc>
                <a:spcPts val="5040"/>
              </a:lnSpc>
            </a:pPr>
            <a:r>
              <a:rPr lang="en-US" sz="3600" spc="-151">
                <a:solidFill>
                  <a:srgbClr val="090147"/>
                </a:solidFill>
                <a:latin typeface="Arial"/>
                <a:ea typeface="Arial"/>
                <a:cs typeface="Arial"/>
                <a:sym typeface="Arial"/>
              </a:rPr>
              <a:t>    4. Diseñar una interfaz intuitiva y accesible para el sitio web que garantice una</a:t>
            </a:r>
          </a:p>
          <a:p>
            <a:pPr algn="l">
              <a:lnSpc>
                <a:spcPts val="5040"/>
              </a:lnSpc>
            </a:pPr>
            <a:r>
              <a:rPr lang="en-US" sz="3600" spc="-151">
                <a:solidFill>
                  <a:srgbClr val="090147"/>
                </a:solidFill>
                <a:latin typeface="Arial"/>
                <a:ea typeface="Arial"/>
                <a:cs typeface="Arial"/>
                <a:sym typeface="Arial"/>
              </a:rPr>
              <a:t>      navegación fluida y eficiente, optimizando la experiencia de clientes actuales y</a:t>
            </a:r>
          </a:p>
          <a:p>
            <a:pPr algn="l">
              <a:lnSpc>
                <a:spcPts val="5040"/>
              </a:lnSpc>
            </a:pPr>
            <a:r>
              <a:rPr lang="en-US" sz="3600" spc="-151">
                <a:solidFill>
                  <a:srgbClr val="090147"/>
                </a:solidFill>
                <a:latin typeface="Arial"/>
                <a:ea typeface="Arial"/>
                <a:cs typeface="Arial"/>
                <a:sym typeface="Arial"/>
              </a:rPr>
              <a:t>      potenciales.</a:t>
            </a:r>
          </a:p>
          <a:p>
            <a:pPr algn="l">
              <a:lnSpc>
                <a:spcPts val="5040"/>
              </a:lnSpc>
            </a:pPr>
            <a:r>
              <a:rPr lang="en-US" sz="3600" spc="-151">
                <a:solidFill>
                  <a:srgbClr val="090147"/>
                </a:solidFill>
                <a:latin typeface="Arial"/>
                <a:ea typeface="Arial"/>
                <a:cs typeface="Arial"/>
                <a:sym typeface="Arial"/>
              </a:rPr>
              <a:t>    5. Establecer una conexión entre la página web y el sistema de inventario</a:t>
            </a:r>
          </a:p>
          <a:p>
            <a:pPr algn="l">
              <a:lnSpc>
                <a:spcPts val="5040"/>
              </a:lnSpc>
            </a:pPr>
            <a:r>
              <a:rPr lang="en-US" sz="3600" spc="-151">
                <a:solidFill>
                  <a:srgbClr val="090147"/>
                </a:solidFill>
                <a:latin typeface="Arial"/>
                <a:ea typeface="Arial"/>
                <a:cs typeface="Arial"/>
                <a:sym typeface="Arial"/>
              </a:rPr>
              <a:t>       </a:t>
            </a:r>
            <a:r>
              <a:rPr lang="en-US" sz="3600" spc="-151">
                <a:solidFill>
                  <a:srgbClr val="090147"/>
                </a:solidFill>
                <a:latin typeface="Arial"/>
                <a:ea typeface="Arial"/>
                <a:cs typeface="Arial"/>
                <a:sym typeface="Arial"/>
              </a:rPr>
              <a:t>disponible para la gestión de productos en venta.</a:t>
            </a:r>
          </a:p>
          <a:p>
            <a:pPr algn="l">
              <a:lnSpc>
                <a:spcPts val="5040"/>
              </a:lnSpc>
            </a:pPr>
            <a:r>
              <a:rPr lang="en-US" sz="3600" spc="-151">
                <a:solidFill>
                  <a:srgbClr val="090147"/>
                </a:solidFill>
                <a:latin typeface="Arial"/>
                <a:ea typeface="Arial"/>
                <a:cs typeface="Arial"/>
                <a:sym typeface="Arial"/>
              </a:rPr>
              <a:t>    6. Realizar pruebas de procesos de compra y venta una vez implementado el</a:t>
            </a:r>
          </a:p>
          <a:p>
            <a:pPr algn="l">
              <a:lnSpc>
                <a:spcPts val="5040"/>
              </a:lnSpc>
            </a:pPr>
            <a:r>
              <a:rPr lang="en-US" sz="3600" spc="-151">
                <a:solidFill>
                  <a:srgbClr val="090147"/>
                </a:solidFill>
                <a:latin typeface="Arial"/>
                <a:ea typeface="Arial"/>
                <a:cs typeface="Arial"/>
                <a:sym typeface="Arial"/>
              </a:rPr>
              <a:t>       sistema, realizando ajustes necesarios respecto a la obtención de los resultados.</a:t>
            </a:r>
          </a:p>
          <a:p>
            <a:pPr algn="l">
              <a:lnSpc>
                <a:spcPts val="5040"/>
              </a:lnSpc>
            </a:pPr>
            <a:r>
              <a:rPr lang="en-US" sz="3600" spc="-151">
                <a:solidFill>
                  <a:srgbClr val="090147"/>
                </a:solidFill>
                <a:latin typeface="Arial"/>
                <a:ea typeface="Arial"/>
                <a:cs typeface="Arial"/>
                <a:sym typeface="Arial"/>
              </a:rPr>
              <a:t>    7. Capacitar al personal de la tienda respecto a la operación del sistema</a:t>
            </a:r>
          </a:p>
          <a:p>
            <a:pPr algn="l">
              <a:lnSpc>
                <a:spcPts val="5040"/>
              </a:lnSpc>
            </a:pPr>
            <a:r>
              <a:rPr lang="en-US" sz="3600" spc="-151">
                <a:solidFill>
                  <a:srgbClr val="090147"/>
                </a:solidFill>
                <a:latin typeface="Arial"/>
                <a:ea typeface="Arial"/>
                <a:cs typeface="Arial"/>
                <a:sym typeface="Arial"/>
              </a:rPr>
              <a:t>       desarrollado.</a:t>
            </a:r>
          </a:p>
        </p:txBody>
      </p:sp>
      <p:sp>
        <p:nvSpPr>
          <p:cNvPr name="TextBox 6" id="6"/>
          <p:cNvSpPr txBox="true"/>
          <p:nvPr/>
        </p:nvSpPr>
        <p:spPr>
          <a:xfrm rot="0">
            <a:off x="4762004" y="248285"/>
            <a:ext cx="8763992"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Objetivos del Proyecto</a:t>
            </a:r>
            <a:r>
              <a:rPr lang="en-US" sz="6799" spc="-285">
                <a:solidFill>
                  <a:srgbClr val="090147"/>
                </a:solidFill>
                <a:latin typeface="Arial"/>
                <a:ea typeface="Arial"/>
                <a:cs typeface="Arial"/>
                <a:sym typeface="Arial"/>
              </a:rPr>
              <a:t> </a:t>
            </a:r>
          </a:p>
        </p:txBody>
      </p:sp>
      <p:sp>
        <p:nvSpPr>
          <p:cNvPr name="Freeform 7" id="7"/>
          <p:cNvSpPr/>
          <p:nvPr/>
        </p:nvSpPr>
        <p:spPr>
          <a:xfrm flipH="false" flipV="false" rot="0">
            <a:off x="1090840" y="2509751"/>
            <a:ext cx="708357" cy="721998"/>
          </a:xfrm>
          <a:custGeom>
            <a:avLst/>
            <a:gdLst/>
            <a:ahLst/>
            <a:cxnLst/>
            <a:rect r="r" b="b" t="t" l="l"/>
            <a:pathLst>
              <a:path h="721998" w="708357">
                <a:moveTo>
                  <a:pt x="0" y="0"/>
                </a:moveTo>
                <a:lnTo>
                  <a:pt x="708357" y="0"/>
                </a:lnTo>
                <a:lnTo>
                  <a:pt x="708357" y="721998"/>
                </a:lnTo>
                <a:lnTo>
                  <a:pt x="0" y="721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90840" y="5670268"/>
            <a:ext cx="708357" cy="721998"/>
          </a:xfrm>
          <a:custGeom>
            <a:avLst/>
            <a:gdLst/>
            <a:ahLst/>
            <a:cxnLst/>
            <a:rect r="r" b="b" t="t" l="l"/>
            <a:pathLst>
              <a:path h="721998" w="708357">
                <a:moveTo>
                  <a:pt x="0" y="0"/>
                </a:moveTo>
                <a:lnTo>
                  <a:pt x="708357" y="0"/>
                </a:lnTo>
                <a:lnTo>
                  <a:pt x="708357" y="721998"/>
                </a:lnTo>
                <a:lnTo>
                  <a:pt x="0" y="721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90840" y="6938401"/>
            <a:ext cx="708357" cy="721998"/>
          </a:xfrm>
          <a:custGeom>
            <a:avLst/>
            <a:gdLst/>
            <a:ahLst/>
            <a:cxnLst/>
            <a:rect r="r" b="b" t="t" l="l"/>
            <a:pathLst>
              <a:path h="721998" w="708357">
                <a:moveTo>
                  <a:pt x="0" y="0"/>
                </a:moveTo>
                <a:lnTo>
                  <a:pt x="708357" y="0"/>
                </a:lnTo>
                <a:lnTo>
                  <a:pt x="708357" y="721997"/>
                </a:lnTo>
                <a:lnTo>
                  <a:pt x="0" y="7219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med">
    <p:cover di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07366"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25299" y="1762637"/>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97574"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97574"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116711"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444436" y="3410974"/>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331073" y="1883844"/>
            <a:ext cx="11616330" cy="8155506"/>
          </a:xfrm>
          <a:custGeom>
            <a:avLst/>
            <a:gdLst/>
            <a:ahLst/>
            <a:cxnLst/>
            <a:rect r="r" b="b" t="t" l="l"/>
            <a:pathLst>
              <a:path h="8155506" w="11616330">
                <a:moveTo>
                  <a:pt x="0" y="0"/>
                </a:moveTo>
                <a:lnTo>
                  <a:pt x="11616329" y="0"/>
                </a:lnTo>
                <a:lnTo>
                  <a:pt x="11616329" y="8155506"/>
                </a:lnTo>
                <a:lnTo>
                  <a:pt x="0" y="8155506"/>
                </a:lnTo>
                <a:lnTo>
                  <a:pt x="0" y="0"/>
                </a:lnTo>
                <a:close/>
              </a:path>
            </a:pathLst>
          </a:custGeom>
          <a:blipFill>
            <a:blip r:embed="rId4"/>
            <a:stretch>
              <a:fillRect l="0" t="0" r="0" b="0"/>
            </a:stretch>
          </a:blipFill>
        </p:spPr>
      </p:sp>
      <p:sp>
        <p:nvSpPr>
          <p:cNvPr name="TextBox 11" id="11"/>
          <p:cNvSpPr txBox="true"/>
          <p:nvPr/>
        </p:nvSpPr>
        <p:spPr>
          <a:xfrm rot="0">
            <a:off x="1056183" y="248285"/>
            <a:ext cx="16185159"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Análisis Externo de la Organización - PEST</a:t>
            </a:r>
          </a:p>
        </p:txBody>
      </p:sp>
    </p:spTree>
  </p:cSld>
  <p:clrMapOvr>
    <a:masterClrMapping/>
  </p:clrMapOvr>
  <p:transition spd="med">
    <p:cover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07366"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25299" y="1762637"/>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97574"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97574"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116711"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444436" y="3410974"/>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02585" y="2552237"/>
            <a:ext cx="15092355" cy="6838517"/>
          </a:xfrm>
          <a:custGeom>
            <a:avLst/>
            <a:gdLst/>
            <a:ahLst/>
            <a:cxnLst/>
            <a:rect r="r" b="b" t="t" l="l"/>
            <a:pathLst>
              <a:path h="6838517" w="15092355">
                <a:moveTo>
                  <a:pt x="0" y="0"/>
                </a:moveTo>
                <a:lnTo>
                  <a:pt x="15092355" y="0"/>
                </a:lnTo>
                <a:lnTo>
                  <a:pt x="15092355" y="6838516"/>
                </a:lnTo>
                <a:lnTo>
                  <a:pt x="0" y="6838516"/>
                </a:lnTo>
                <a:lnTo>
                  <a:pt x="0" y="0"/>
                </a:lnTo>
                <a:close/>
              </a:path>
            </a:pathLst>
          </a:custGeom>
          <a:blipFill>
            <a:blip r:embed="rId4"/>
            <a:stretch>
              <a:fillRect l="0" t="0" r="0" b="0"/>
            </a:stretch>
          </a:blipFill>
        </p:spPr>
      </p:sp>
      <p:sp>
        <p:nvSpPr>
          <p:cNvPr name="TextBox 11" id="11"/>
          <p:cNvSpPr txBox="true"/>
          <p:nvPr/>
        </p:nvSpPr>
        <p:spPr>
          <a:xfrm rot="0">
            <a:off x="4599236" y="248285"/>
            <a:ext cx="9099054"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Cinco Fuerzas de Porter</a:t>
            </a:r>
          </a:p>
        </p:txBody>
      </p:sp>
    </p:spTree>
  </p:cSld>
  <p:clrMapOvr>
    <a:masterClrMapping/>
  </p:clrMapOvr>
  <p:transition spd="med">
    <p:cover di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07366"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25299" y="1762637"/>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97574"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97574"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116711"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444436" y="3410974"/>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121638" y="2122835"/>
            <a:ext cx="14044723" cy="7690784"/>
          </a:xfrm>
          <a:custGeom>
            <a:avLst/>
            <a:gdLst/>
            <a:ahLst/>
            <a:cxnLst/>
            <a:rect r="r" b="b" t="t" l="l"/>
            <a:pathLst>
              <a:path h="7690784" w="14044723">
                <a:moveTo>
                  <a:pt x="0" y="0"/>
                </a:moveTo>
                <a:lnTo>
                  <a:pt x="14044724" y="0"/>
                </a:lnTo>
                <a:lnTo>
                  <a:pt x="14044724" y="7690783"/>
                </a:lnTo>
                <a:lnTo>
                  <a:pt x="0" y="7690783"/>
                </a:lnTo>
                <a:lnTo>
                  <a:pt x="0" y="0"/>
                </a:lnTo>
                <a:close/>
              </a:path>
            </a:pathLst>
          </a:custGeom>
          <a:blipFill>
            <a:blip r:embed="rId4"/>
            <a:stretch>
              <a:fillRect l="0" t="0" r="0" b="0"/>
            </a:stretch>
          </a:blipFill>
        </p:spPr>
      </p:sp>
      <p:sp>
        <p:nvSpPr>
          <p:cNvPr name="TextBox 11" id="11"/>
          <p:cNvSpPr txBox="true"/>
          <p:nvPr/>
        </p:nvSpPr>
        <p:spPr>
          <a:xfrm rot="0">
            <a:off x="315813" y="333375"/>
            <a:ext cx="17656373" cy="1152525"/>
          </a:xfrm>
          <a:prstGeom prst="rect">
            <a:avLst/>
          </a:prstGeom>
        </p:spPr>
        <p:txBody>
          <a:bodyPr anchor="t" rtlCol="false" tIns="0" lIns="0" bIns="0" rIns="0">
            <a:spAutoFit/>
          </a:bodyPr>
          <a:lstStyle/>
          <a:p>
            <a:pPr algn="ctr">
              <a:lnSpc>
                <a:spcPts val="8400"/>
              </a:lnSpc>
            </a:pPr>
            <a:r>
              <a:rPr lang="en-US" b="true" sz="6000" spc="-252">
                <a:solidFill>
                  <a:srgbClr val="090147"/>
                </a:solidFill>
                <a:latin typeface="Arial Bold"/>
                <a:ea typeface="Arial Bold"/>
                <a:cs typeface="Arial Bold"/>
                <a:sym typeface="Arial Bold"/>
              </a:rPr>
              <a:t>Análisis Interno de la Organización - Cadena de Valor</a:t>
            </a:r>
          </a:p>
        </p:txBody>
      </p:sp>
    </p:spTree>
  </p:cSld>
  <p:clrMapOvr>
    <a:masterClrMapping/>
  </p:clrMapOvr>
  <p:transition spd="med">
    <p:cover dir="d"/>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07366"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25299" y="1762637"/>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97574"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97574"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116711"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444436" y="3410974"/>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655245" y="2096432"/>
            <a:ext cx="10977510" cy="7770597"/>
          </a:xfrm>
          <a:custGeom>
            <a:avLst/>
            <a:gdLst/>
            <a:ahLst/>
            <a:cxnLst/>
            <a:rect r="r" b="b" t="t" l="l"/>
            <a:pathLst>
              <a:path h="7770597" w="10977510">
                <a:moveTo>
                  <a:pt x="0" y="0"/>
                </a:moveTo>
                <a:lnTo>
                  <a:pt x="10977510" y="0"/>
                </a:lnTo>
                <a:lnTo>
                  <a:pt x="10977510" y="7770597"/>
                </a:lnTo>
                <a:lnTo>
                  <a:pt x="0" y="7770597"/>
                </a:lnTo>
                <a:lnTo>
                  <a:pt x="0" y="0"/>
                </a:lnTo>
                <a:close/>
              </a:path>
            </a:pathLst>
          </a:custGeom>
          <a:blipFill>
            <a:blip r:embed="rId4"/>
            <a:stretch>
              <a:fillRect l="0" t="0" r="0" b="0"/>
            </a:stretch>
          </a:blipFill>
        </p:spPr>
      </p:sp>
      <p:sp>
        <p:nvSpPr>
          <p:cNvPr name="TextBox 11" id="11"/>
          <p:cNvSpPr txBox="true"/>
          <p:nvPr/>
        </p:nvSpPr>
        <p:spPr>
          <a:xfrm rot="0">
            <a:off x="6380658" y="248285"/>
            <a:ext cx="5526683"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Análisis FODA</a:t>
            </a:r>
          </a:p>
        </p:txBody>
      </p:sp>
    </p:spTree>
  </p:cSld>
  <p:clrMapOvr>
    <a:masterClrMapping/>
  </p:clrMapOvr>
  <p:transition spd="med">
    <p:cover di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07366"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25299" y="1762637"/>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97574" y="1762637"/>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497574"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116711"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444436" y="3410974"/>
            <a:ext cx="6761726" cy="6761726"/>
          </a:xfrm>
          <a:custGeom>
            <a:avLst/>
            <a:gdLst/>
            <a:ahLst/>
            <a:cxnLst/>
            <a:rect r="r" b="b" t="t" l="l"/>
            <a:pathLst>
              <a:path h="6761726" w="6761726">
                <a:moveTo>
                  <a:pt x="0" y="0"/>
                </a:moveTo>
                <a:lnTo>
                  <a:pt x="6761727" y="0"/>
                </a:lnTo>
                <a:lnTo>
                  <a:pt x="6761727"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3410974"/>
            <a:ext cx="6761726" cy="6761726"/>
          </a:xfrm>
          <a:custGeom>
            <a:avLst/>
            <a:gdLst/>
            <a:ahLst/>
            <a:cxnLst/>
            <a:rect r="r" b="b" t="t" l="l"/>
            <a:pathLst>
              <a:path h="6761726" w="6761726">
                <a:moveTo>
                  <a:pt x="0" y="0"/>
                </a:moveTo>
                <a:lnTo>
                  <a:pt x="6761726" y="0"/>
                </a:lnTo>
                <a:lnTo>
                  <a:pt x="6761726" y="6761726"/>
                </a:lnTo>
                <a:lnTo>
                  <a:pt x="0" y="6761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297746" y="1869209"/>
            <a:ext cx="11692509" cy="8170141"/>
          </a:xfrm>
          <a:custGeom>
            <a:avLst/>
            <a:gdLst/>
            <a:ahLst/>
            <a:cxnLst/>
            <a:rect r="r" b="b" t="t" l="l"/>
            <a:pathLst>
              <a:path h="8170141" w="11692509">
                <a:moveTo>
                  <a:pt x="0" y="0"/>
                </a:moveTo>
                <a:lnTo>
                  <a:pt x="11692508" y="0"/>
                </a:lnTo>
                <a:lnTo>
                  <a:pt x="11692508" y="8170141"/>
                </a:lnTo>
                <a:lnTo>
                  <a:pt x="0" y="8170141"/>
                </a:lnTo>
                <a:lnTo>
                  <a:pt x="0" y="0"/>
                </a:lnTo>
                <a:close/>
              </a:path>
            </a:pathLst>
          </a:custGeom>
          <a:blipFill>
            <a:blip r:embed="rId4"/>
            <a:stretch>
              <a:fillRect l="0" t="0" r="0" b="0"/>
            </a:stretch>
          </a:blipFill>
        </p:spPr>
      </p:sp>
      <p:sp>
        <p:nvSpPr>
          <p:cNvPr name="TextBox 11" id="11"/>
          <p:cNvSpPr txBox="true"/>
          <p:nvPr/>
        </p:nvSpPr>
        <p:spPr>
          <a:xfrm rot="0">
            <a:off x="367457" y="248285"/>
            <a:ext cx="17553087" cy="1294130"/>
          </a:xfrm>
          <a:prstGeom prst="rect">
            <a:avLst/>
          </a:prstGeom>
        </p:spPr>
        <p:txBody>
          <a:bodyPr anchor="t" rtlCol="false" tIns="0" lIns="0" bIns="0" rIns="0">
            <a:spAutoFit/>
          </a:bodyPr>
          <a:lstStyle/>
          <a:p>
            <a:pPr algn="ctr">
              <a:lnSpc>
                <a:spcPts val="9519"/>
              </a:lnSpc>
            </a:pPr>
            <a:r>
              <a:rPr lang="en-US" b="true" sz="6799" spc="-285">
                <a:solidFill>
                  <a:srgbClr val="090147"/>
                </a:solidFill>
                <a:latin typeface="Arial Bold"/>
                <a:ea typeface="Arial Bold"/>
                <a:cs typeface="Arial Bold"/>
                <a:sym typeface="Arial Bold"/>
              </a:rPr>
              <a:t>Levantamiento de Procesos - Venta Presencial</a:t>
            </a:r>
          </a:p>
        </p:txBody>
      </p:sp>
    </p:spTree>
  </p:cSld>
  <p:clrMapOvr>
    <a:masterClrMapping/>
  </p:clrMapOvr>
  <p:transition spd="med">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DAGmQtVxs0A</dc:identifier>
  <dcterms:modified xsi:type="dcterms:W3CDTF">2011-08-01T06:04:30Z</dcterms:modified>
  <cp:revision>1</cp:revision>
  <dc:title>Presentación Documento 0 - Grupo 23</dc:title>
</cp:coreProperties>
</file>